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sldIdLst>
    <p:sldId id="256" r:id="rId2"/>
    <p:sldId id="257" r:id="rId3"/>
    <p:sldId id="258" r:id="rId4"/>
    <p:sldId id="259" r:id="rId5"/>
    <p:sldId id="285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51CEF1-7C07-4785-BED3-7D3D609D14DE}" v="111" dt="2019-06-16T15:24:33.652"/>
    <p1510:client id="{79A85C16-FED6-4147-A57A-26BD7350860D}" v="26" dt="2019-06-16T15:42:35.935"/>
    <p1510:client id="{B200775F-DDE5-46CB-B6D0-ACFD343B3D23}" v="218" dt="2019-06-16T16:52:07.676"/>
    <p1510:client id="{E3FAA99B-1961-4D2C-8C7C-DA1BDA256821}" v="46" dt="2019-06-16T19:12:16.0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79" d="100"/>
          <a:sy n="79" d="100"/>
        </p:scale>
        <p:origin x="-84" y="-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41015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477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21336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4217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0930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36218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dirty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40161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dirty="0"/>
              <a:t>Click to edit Master text styles</a:t>
            </a:r>
          </a:p>
          <a:p>
            <a:pPr lvl="1"/>
            <a:r>
              <a:rPr lang="pl-PL" dirty="0"/>
              <a:t>Second level</a:t>
            </a:r>
          </a:p>
          <a:p>
            <a:pPr lvl="2"/>
            <a:r>
              <a:rPr lang="pl-PL" dirty="0"/>
              <a:t>Third level</a:t>
            </a:r>
          </a:p>
          <a:p>
            <a:pPr lvl="3"/>
            <a:r>
              <a:rPr lang="pl-PL" dirty="0"/>
              <a:t>Fourth level</a:t>
            </a:r>
          </a:p>
          <a:p>
            <a:pPr lvl="4"/>
            <a:r>
              <a:rPr lang="pl-PL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70376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dirty="0"/>
              <a:t>Click to edit Master text styles</a:t>
            </a:r>
          </a:p>
          <a:p>
            <a:pPr lvl="1"/>
            <a:r>
              <a:rPr lang="pl-PL" dirty="0"/>
              <a:t>Second level</a:t>
            </a:r>
          </a:p>
          <a:p>
            <a:pPr lvl="2"/>
            <a:r>
              <a:rPr lang="pl-PL" dirty="0"/>
              <a:t>Third level</a:t>
            </a:r>
          </a:p>
          <a:p>
            <a:pPr lvl="3"/>
            <a:r>
              <a:rPr lang="pl-PL" dirty="0"/>
              <a:t>Fourth level</a:t>
            </a:r>
          </a:p>
          <a:p>
            <a:pPr lvl="4"/>
            <a:r>
              <a:rPr lang="pl-PL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450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Click to edit Master text styles</a:t>
            </a:r>
          </a:p>
          <a:p>
            <a:pPr lvl="1"/>
            <a:r>
              <a:rPr lang="pl-PL" dirty="0"/>
              <a:t>Second level</a:t>
            </a:r>
          </a:p>
          <a:p>
            <a:pPr lvl="2"/>
            <a:r>
              <a:rPr lang="pl-PL" dirty="0"/>
              <a:t>Third level</a:t>
            </a:r>
          </a:p>
          <a:p>
            <a:pPr lvl="3"/>
            <a:r>
              <a:rPr lang="pl-PL" dirty="0"/>
              <a:t>Fourth level</a:t>
            </a:r>
          </a:p>
          <a:p>
            <a:pPr lvl="4"/>
            <a:r>
              <a:rPr lang="pl-PL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798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67920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dirty="0"/>
              <a:t>Click to edit Master text styles</a:t>
            </a:r>
          </a:p>
          <a:p>
            <a:pPr lvl="1"/>
            <a:r>
              <a:rPr lang="pl-PL" dirty="0"/>
              <a:t>Second level</a:t>
            </a:r>
          </a:p>
          <a:p>
            <a:pPr lvl="2"/>
            <a:r>
              <a:rPr lang="pl-PL" dirty="0"/>
              <a:t>Third level</a:t>
            </a:r>
          </a:p>
          <a:p>
            <a:pPr lvl="3"/>
            <a:r>
              <a:rPr lang="pl-PL" dirty="0"/>
              <a:t>Fourth level</a:t>
            </a:r>
          </a:p>
          <a:p>
            <a:pPr lvl="4"/>
            <a:r>
              <a:rPr lang="pl-PL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dirty="0"/>
              <a:t>Click to edit Master text styles</a:t>
            </a:r>
          </a:p>
          <a:p>
            <a:pPr lvl="1"/>
            <a:r>
              <a:rPr lang="pl-PL" dirty="0"/>
              <a:t>Second level</a:t>
            </a:r>
          </a:p>
          <a:p>
            <a:pPr lvl="2"/>
            <a:r>
              <a:rPr lang="pl-PL" dirty="0"/>
              <a:t>Third level</a:t>
            </a:r>
          </a:p>
          <a:p>
            <a:pPr lvl="3"/>
            <a:r>
              <a:rPr lang="pl-PL" dirty="0"/>
              <a:t>Fourth level</a:t>
            </a:r>
          </a:p>
          <a:p>
            <a:pPr lvl="4"/>
            <a:r>
              <a:rPr lang="pl-PL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582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dirty="0"/>
              <a:t>Click to edit Master text styles</a:t>
            </a:r>
          </a:p>
          <a:p>
            <a:pPr lvl="1"/>
            <a:r>
              <a:rPr lang="pl-PL" dirty="0"/>
              <a:t>Second level</a:t>
            </a:r>
          </a:p>
          <a:p>
            <a:pPr lvl="2"/>
            <a:r>
              <a:rPr lang="pl-PL" dirty="0"/>
              <a:t>Third level</a:t>
            </a:r>
          </a:p>
          <a:p>
            <a:pPr lvl="3"/>
            <a:r>
              <a:rPr lang="pl-PL" dirty="0"/>
              <a:t>Fourth level</a:t>
            </a:r>
          </a:p>
          <a:p>
            <a:pPr lvl="4"/>
            <a:r>
              <a:rPr lang="pl-PL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dirty="0"/>
              <a:t>Click to edit Master text styles</a:t>
            </a:r>
          </a:p>
          <a:p>
            <a:pPr lvl="1"/>
            <a:r>
              <a:rPr lang="pl-PL" dirty="0"/>
              <a:t>Second level</a:t>
            </a:r>
          </a:p>
          <a:p>
            <a:pPr lvl="2"/>
            <a:r>
              <a:rPr lang="pl-PL" dirty="0"/>
              <a:t>Third level</a:t>
            </a:r>
          </a:p>
          <a:p>
            <a:pPr lvl="3"/>
            <a:r>
              <a:rPr lang="pl-PL" dirty="0"/>
              <a:t>Fourth level</a:t>
            </a:r>
          </a:p>
          <a:p>
            <a:pPr lvl="4"/>
            <a:r>
              <a:rPr lang="pl-PL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6978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2006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001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dirty="0"/>
              <a:t>Click to edit Master text styles</a:t>
            </a:r>
          </a:p>
          <a:p>
            <a:pPr lvl="1"/>
            <a:r>
              <a:rPr lang="pl-PL" dirty="0"/>
              <a:t>Second level</a:t>
            </a:r>
          </a:p>
          <a:p>
            <a:pPr lvl="2"/>
            <a:r>
              <a:rPr lang="pl-PL" dirty="0"/>
              <a:t>Third level</a:t>
            </a:r>
          </a:p>
          <a:p>
            <a:pPr lvl="3"/>
            <a:r>
              <a:rPr lang="pl-PL" dirty="0"/>
              <a:t>Fourth level</a:t>
            </a:r>
          </a:p>
          <a:p>
            <a:pPr lvl="4"/>
            <a:r>
              <a:rPr lang="pl-PL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66539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dirty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597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dirty="0"/>
              <a:t>Click to edit Master text styles</a:t>
            </a:r>
          </a:p>
          <a:p>
            <a:pPr lvl="1"/>
            <a:r>
              <a:rPr lang="pl-PL" dirty="0"/>
              <a:t>Second level</a:t>
            </a:r>
          </a:p>
          <a:p>
            <a:pPr lvl="2"/>
            <a:r>
              <a:rPr lang="pl-PL" dirty="0"/>
              <a:t>Third level</a:t>
            </a:r>
          </a:p>
          <a:p>
            <a:pPr lvl="3"/>
            <a:r>
              <a:rPr lang="pl-PL" dirty="0"/>
              <a:t>Fourth level</a:t>
            </a:r>
          </a:p>
          <a:p>
            <a:pPr lvl="4"/>
            <a:r>
              <a:rPr lang="pl-PL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315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D6DABB5-1FC3-4E21-AC84-4685B03C9F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3">
              <a:alphaModFix amt="8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C5790B5-250E-45E6-A05D-C3D1D459B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8158C4B-1BFE-4F6D-B2C1-0066FA119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13" name="Rounded Rectangle 17">
              <a:extLst>
                <a:ext uri="{FF2B5EF4-FFF2-40B4-BE49-F238E27FC236}">
                  <a16:creationId xmlns:a16="http://schemas.microsoft.com/office/drawing/2014/main" xmlns="" id="{4A8E3562-03A2-4AF3-89BB-B227ED3261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BD9DF111-5BF8-4312-BECB-94BBCF29EC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15" name="Rounded Rectangle 20">
              <a:extLst>
                <a:ext uri="{FF2B5EF4-FFF2-40B4-BE49-F238E27FC236}">
                  <a16:creationId xmlns:a16="http://schemas.microsoft.com/office/drawing/2014/main" xmlns="" id="{9EEB3A31-82B4-41D6-BEAB-3CC49BBCBE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28C66B30-E9F1-40DD-A809-6A1282E237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5000"/>
              <a:t>Medyk- Szkoła Promująca Zdrowie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endParaRPr lang="pl-PL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14319AF2-886A-4C5D-B34C-17FCB0267E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21036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539416-7698-4913-B1AB-421A3D836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Etap szkolny XXV edycji Olimpiady Promocji Zdrowego Stylu Życia PCK</a:t>
            </a:r>
          </a:p>
          <a:p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F1FAAC-C230-4A5B-BF8A-F75B6EA4C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ea typeface="+mn-lt"/>
                <a:cs typeface="+mn-lt"/>
              </a:rPr>
              <a:t>Olimpiada Promocji Zdrowego Stylu Życia to ogólnopolski konkurs dla tych, którzy wiedzą, jak zdrowo i aktywnie żyć. Uczestnicy Olimpiady muszą wykazać się wiedzą dotyczącą zdrowego odżywiania, przeciwdziałania uzależnieniom, ekologii oraz znajomością zasad udzielania pierwszej pomocy. Uczennice naszego technikum ortopedycznego i </a:t>
            </a:r>
            <a:r>
              <a:rPr lang="pl-PL" dirty="0" err="1">
                <a:ea typeface="+mn-lt"/>
                <a:cs typeface="+mn-lt"/>
              </a:rPr>
              <a:t>jednoczesnie</a:t>
            </a:r>
            <a:r>
              <a:rPr lang="pl-PL" dirty="0">
                <a:ea typeface="+mn-lt"/>
                <a:cs typeface="+mn-lt"/>
              </a:rPr>
              <a:t> członkinie Szkolnego Koła PCK- </a:t>
            </a:r>
            <a:r>
              <a:rPr lang="pl-PL" dirty="0" err="1">
                <a:ea typeface="+mn-lt"/>
                <a:cs typeface="+mn-lt"/>
              </a:rPr>
              <a:t>Jesika</a:t>
            </a:r>
            <a:r>
              <a:rPr lang="pl-PL" dirty="0">
                <a:ea typeface="+mn-lt"/>
                <a:cs typeface="+mn-lt"/>
              </a:rPr>
              <a:t> Hoppe, Izabela Rother i Paulina </a:t>
            </a:r>
            <a:r>
              <a:rPr lang="pl-PL" dirty="0" err="1">
                <a:ea typeface="+mn-lt"/>
                <a:cs typeface="+mn-lt"/>
              </a:rPr>
              <a:t>Stoedter-spóbowały</a:t>
            </a:r>
            <a:r>
              <a:rPr lang="pl-PL" dirty="0">
                <a:ea typeface="+mn-lt"/>
                <a:cs typeface="+mn-lt"/>
              </a:rPr>
              <a:t> swoich sił i przystąpiły do szkolnego etapu olimpiady organizowanej przez PCK.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791815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xmlns="" id="{ED56E41F-B8E0-4D18-B554-FD40260DE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xmlns="" id="{2DB31E17-E562-4F82-98D0-858C84120F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58BF3B07-5EF6-4E5B-834E-C1398DB60A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3DDA1859-D108-4C60-B38B-C85485AB38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E498EA77-084B-43CC-B94D-566F1D8E1E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99B16D3F-47E8-419E-9C4E-ED6FC918FB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D353DB-15D2-42CB-A608-BC2058191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100">
                <a:solidFill>
                  <a:srgbClr val="262626"/>
                </a:solidFill>
              </a:rPr>
              <a:t>Nasze futbolistki drugie w powiecie !</a:t>
            </a:r>
          </a:p>
          <a:p>
            <a:pPr>
              <a:lnSpc>
                <a:spcPct val="90000"/>
              </a:lnSpc>
            </a:pPr>
            <a:endParaRPr lang="pl-PL" sz="3100">
              <a:solidFill>
                <a:srgbClr val="262626"/>
              </a:solidFill>
            </a:endParaRP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xmlns="" id="{23E937B9-07EE-456A-A31C-41A8866E28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Obraz zawierający osoba, podłoże, wewnątrz, budynek&#10;&#10;Opis wygenerowany przy bardzo wysokim poziomie pewności">
            <a:extLst>
              <a:ext uri="{FF2B5EF4-FFF2-40B4-BE49-F238E27FC236}">
                <a16:creationId xmlns:a16="http://schemas.microsoft.com/office/drawing/2014/main" xmlns="" id="{05B35AEC-7D06-4FDA-A0D7-7911E4F818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9551" y="1410208"/>
            <a:ext cx="5145040" cy="3858780"/>
          </a:xfrm>
          <a:prstGeom prst="rect">
            <a:avLst/>
          </a:prstGeom>
        </p:spPr>
      </p:pic>
      <p:cxnSp>
        <p:nvCxnSpPr>
          <p:cNvPr id="10" name="Straight Connector 18">
            <a:extLst>
              <a:ext uri="{FF2B5EF4-FFF2-40B4-BE49-F238E27FC236}">
                <a16:creationId xmlns:a16="http://schemas.microsoft.com/office/drawing/2014/main" xmlns="" id="{FD2308B7-2829-44DD-B213-27EEBDED14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287159-3BD0-4805-A51B-19CB72202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262626"/>
                </a:solidFill>
                <a:ea typeface="+mn-lt"/>
                <a:cs typeface="+mn-lt"/>
              </a:rPr>
              <a:t>W rozegranych 9 listopada Powiatowych Mistrzostwach Szkół Ponadgimnazjalnych w Halowej Piłce Nożnej Dziewcząt drużyna Medyka zajęła wysokie drugie miejsce!</a:t>
            </a:r>
            <a:endParaRPr lang="pl-PL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448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xmlns="" id="{1D39ECD8-0E3E-43C1-9E56-3604E9A15E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2">
            <a:extLst>
              <a:ext uri="{FF2B5EF4-FFF2-40B4-BE49-F238E27FC236}">
                <a16:creationId xmlns:a16="http://schemas.microsoft.com/office/drawing/2014/main" xmlns="" id="{1B592F0F-402B-4FF5-BC6B-00A024655A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8EF0DA20-3B85-45BF-BA3A-BFB1E8447C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777C3F1-A465-43B3-85B0-DD54F9F152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1DB29FDA-E291-482E-AAF5-3E0C5C3214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00024A88-E45C-43D3-B94F-346AF518B1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30FA40-22A1-46D8-8FE1-E76E996FF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564" y="982132"/>
            <a:ext cx="4561069" cy="1416721"/>
          </a:xfrm>
        </p:spPr>
        <p:txBody>
          <a:bodyPr>
            <a:normAutofit/>
          </a:bodyPr>
          <a:lstStyle/>
          <a:p>
            <a:r>
              <a:rPr lang="pl-PL" sz="3700" b="1">
                <a:ea typeface="+mj-lt"/>
                <a:cs typeface="+mj-lt"/>
              </a:rPr>
              <a:t>Spotkanie z Panią Barbarą Niewiedział</a:t>
            </a:r>
            <a:endParaRPr lang="pl-PL" sz="3700"/>
          </a:p>
        </p:txBody>
      </p:sp>
      <p:cxnSp>
        <p:nvCxnSpPr>
          <p:cNvPr id="10" name="Straight Connector 18">
            <a:extLst>
              <a:ext uri="{FF2B5EF4-FFF2-40B4-BE49-F238E27FC236}">
                <a16:creationId xmlns:a16="http://schemas.microsoft.com/office/drawing/2014/main" xmlns="" id="{DFBD34B5-7777-4A8A-8ED2-97A4A3C273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39418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06C141-8B65-48AD-9DF4-65E5B4EC8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556932"/>
            <a:ext cx="4567427" cy="3318936"/>
          </a:xfrm>
        </p:spPr>
        <p:txBody>
          <a:bodyPr>
            <a:normAutofit/>
          </a:bodyPr>
          <a:lstStyle/>
          <a:p>
            <a:r>
              <a:rPr lang="pl-PL" sz="2000" dirty="0"/>
              <a:t>14.12.2016 odbyło się spotkanie ze złotą medalistką trzech paraolimpiad oraz jej trenerem. </a:t>
            </a:r>
            <a:r>
              <a:rPr lang="pl-PL" sz="2000" dirty="0">
                <a:ea typeface="+mn-lt"/>
                <a:cs typeface="+mn-lt"/>
              </a:rPr>
              <a:t>Goście opowiadali o paraolimpiadzie, jej kulisach, o spotkaniach z innymi zawodnikami o różnym rodzaju i stopniu niepełnosprawności.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18F8D27-BFDB-4BF9-A512-FF930275B4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55486" y="821175"/>
            <a:ext cx="2510350" cy="24945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Obraz zawierający osoba, wewnątrz, ściana, podłoże&#10;&#10;Opis wygenerowany przy bardzo wysokim poziomie pewności">
            <a:extLst>
              <a:ext uri="{FF2B5EF4-FFF2-40B4-BE49-F238E27FC236}">
                <a16:creationId xmlns:a16="http://schemas.microsoft.com/office/drawing/2014/main" xmlns="" id="{11DA6244-B9A2-421B-BDCE-ECFE8B6A2B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39" r="14985" b="-1"/>
          <a:stretch/>
        </p:blipFill>
        <p:spPr>
          <a:xfrm>
            <a:off x="8855486" y="821175"/>
            <a:ext cx="2510350" cy="2494531"/>
          </a:xfrm>
          <a:prstGeom prst="rect">
            <a:avLst/>
          </a:prstGeom>
        </p:spPr>
      </p:pic>
      <p:pic>
        <p:nvPicPr>
          <p:cNvPr id="6" name="Picture 6" descr="Obraz zawierający podłoże, osoba, wewnątrz, stół&#10;&#10;Opis wygenerowany przy bardzo wysokim poziomie pewności">
            <a:extLst>
              <a:ext uri="{FF2B5EF4-FFF2-40B4-BE49-F238E27FC236}">
                <a16:creationId xmlns:a16="http://schemas.microsoft.com/office/drawing/2014/main" xmlns="" id="{9D7D6243-614B-4CD3-9DBB-7AB0F35222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622" r="-2" b="23591"/>
          <a:stretch/>
        </p:blipFill>
        <p:spPr>
          <a:xfrm>
            <a:off x="6093448" y="3453833"/>
            <a:ext cx="5264080" cy="247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3982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ED56E41F-B8E0-4D18-B554-FD40260DE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DB31E17-E562-4F82-98D0-858C84120F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58BF3B07-5EF6-4E5B-834E-C1398DB60A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3DDA1859-D108-4C60-B38B-C85485AB38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E498EA77-084B-43CC-B94D-566F1D8E1E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99B16D3F-47E8-419E-9C4E-ED6FC918FB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656B8D-402F-4EEE-8833-06A82247B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800">
                <a:solidFill>
                  <a:srgbClr val="262626"/>
                </a:solidFill>
              </a:rPr>
              <a:t>Teatr Profilaktyczno-Edukacyjny </a:t>
            </a:r>
          </a:p>
          <a:p>
            <a:pPr>
              <a:lnSpc>
                <a:spcPct val="90000"/>
              </a:lnSpc>
            </a:pPr>
            <a:endParaRPr lang="pl-PL" sz="2800">
              <a:solidFill>
                <a:srgbClr val="262626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3E937B9-07EE-456A-A31C-41A8866E28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Obraz zawierający podłoże, wewnątrz, osoba, dziecko&#10;&#10;Opis wygenerowany przy bardzo wysokim poziomie pewności">
            <a:extLst>
              <a:ext uri="{FF2B5EF4-FFF2-40B4-BE49-F238E27FC236}">
                <a16:creationId xmlns:a16="http://schemas.microsoft.com/office/drawing/2014/main" xmlns="" id="{268FCFEF-19C2-4032-854E-0693D3C91A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683" y="1854942"/>
            <a:ext cx="5278777" cy="296931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D2308B7-2829-44DD-B213-27EEBDED14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B9074B-381F-4698-83F3-262FED23B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2655" y="2556932"/>
            <a:ext cx="4022128" cy="331893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pl-PL" sz="2000" b="1" dirty="0">
                <a:solidFill>
                  <a:srgbClr val="262626"/>
                </a:solidFill>
                <a:ea typeface="+mn-lt"/>
                <a:cs typeface="+mn-lt"/>
              </a:rPr>
              <a:t>17.01.2017r. gościliśmy w szkole aktorów z teatru MORALITET z Krakowa.</a:t>
            </a:r>
            <a:endParaRPr lang="pl-PL" sz="2000" dirty="0">
              <a:solidFill>
                <a:srgbClr val="262626"/>
              </a:solidFill>
            </a:endParaRPr>
          </a:p>
          <a:p>
            <a:pPr>
              <a:lnSpc>
                <a:spcPct val="90000"/>
              </a:lnSpc>
            </a:pPr>
            <a:r>
              <a:rPr lang="pl-PL" sz="2000" dirty="0">
                <a:solidFill>
                  <a:srgbClr val="262626"/>
                </a:solidFill>
                <a:ea typeface="+mn-lt"/>
                <a:cs typeface="+mn-lt"/>
              </a:rPr>
              <a:t>Spektakl </a:t>
            </a:r>
            <a:r>
              <a:rPr lang="pl-PL" sz="2000" dirty="0" err="1">
                <a:solidFill>
                  <a:srgbClr val="262626"/>
                </a:solidFill>
                <a:ea typeface="+mn-lt"/>
                <a:cs typeface="+mn-lt"/>
              </a:rPr>
              <a:t>profilaktyczno</a:t>
            </a:r>
            <a:r>
              <a:rPr lang="pl-PL" sz="2000" dirty="0">
                <a:solidFill>
                  <a:srgbClr val="262626"/>
                </a:solidFill>
                <a:ea typeface="+mn-lt"/>
                <a:cs typeface="+mn-lt"/>
              </a:rPr>
              <a:t> – edukacyjny pt. ,,Tysiąc </a:t>
            </a:r>
            <a:r>
              <a:rPr lang="pl-PL" sz="2000" dirty="0" err="1">
                <a:solidFill>
                  <a:srgbClr val="262626"/>
                </a:solidFill>
                <a:ea typeface="+mn-lt"/>
                <a:cs typeface="+mn-lt"/>
              </a:rPr>
              <a:t>lajków</a:t>
            </a:r>
            <a:r>
              <a:rPr lang="pl-PL" sz="2000" dirty="0">
                <a:solidFill>
                  <a:srgbClr val="262626"/>
                </a:solidFill>
                <a:ea typeface="+mn-lt"/>
                <a:cs typeface="+mn-lt"/>
              </a:rPr>
              <a:t>" poruszał problem przemocy i agresji w sieci. Jesteśmy jej świadkami, a może już ofiarami? Przedstawienie uzmysławiało, jak ważne są relacje młodych ludzi z rodziną, z przyjaciółmi. </a:t>
            </a:r>
            <a:endParaRPr lang="pl-PL" sz="2000" dirty="0">
              <a:solidFill>
                <a:srgbClr val="262626"/>
              </a:solidFill>
            </a:endParaRPr>
          </a:p>
          <a:p>
            <a:pPr>
              <a:lnSpc>
                <a:spcPct val="90000"/>
              </a:lnSpc>
            </a:pPr>
            <a:endParaRPr lang="pl-PL" sz="170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818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7FEDC2-4579-4EED-8563-53D795144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Podstępne WZW</a:t>
            </a:r>
          </a:p>
          <a:p>
            <a:endParaRPr lang="pl-PL"/>
          </a:p>
          <a:p>
            <a:endParaRPr lang="pl-PL"/>
          </a:p>
          <a:p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F4B4B4-E13F-4EB7-A889-F549B14B0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ea typeface="+mn-lt"/>
                <a:cs typeface="+mn-lt"/>
              </a:rPr>
              <a:t>We współpracy z Wojewódzką Stacją Sanitarno-Epidemiologiczną w Opolu oraz Fundacją ,,Gwiazda Nadziei" zrealizowany został program "Podstępne WZW", którym objęliśmy uczniów klasy II technikum ortopedycznego.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904555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4A2AAA7B-DD5A-486B-B28F-F195883153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DB99B21-A649-42D2-BB86-486C2E73A0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4A631EEB-EF96-4032-8B47-62220C1316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90B37569-6E3D-4B34-AD3E-0FC79D7CB9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3A0A741-DE46-43B7-A732-2C6D71E7B1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3FB4AD13-112F-436E-9596-F7557110C0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C7CC83-45D8-4D1E-A372-9C9BD2DA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01" y="982132"/>
            <a:ext cx="6354633" cy="1303867"/>
          </a:xfrm>
        </p:spPr>
        <p:txBody>
          <a:bodyPr>
            <a:normAutofit/>
          </a:bodyPr>
          <a:lstStyle/>
          <a:p>
            <a:r>
              <a:rPr lang="pl-PL" dirty="0"/>
              <a:t>Dzień Zdrowej Przekąski</a:t>
            </a:r>
          </a:p>
          <a:p>
            <a:endParaRPr lang="pl-PL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496D98D9-A8AD-432E-BD4E-FF8001244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286B3B-D2E2-4323-9853-520FA3739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556932"/>
            <a:ext cx="6380065" cy="3318936"/>
          </a:xfrm>
        </p:spPr>
        <p:txBody>
          <a:bodyPr>
            <a:normAutofit/>
          </a:bodyPr>
          <a:lstStyle/>
          <a:p>
            <a:r>
              <a:rPr lang="pl-PL" dirty="0">
                <a:ea typeface="+mn-lt"/>
                <a:cs typeface="+mn-lt"/>
              </a:rPr>
              <a:t>21 marca 2017 z inicjatywy Samorządu Uczniowskiego zorganizowaliśmy Dzień Zdrowej Przekąski. Było kolorowo, pysznie, zdrowo i bardzo wesoło!</a:t>
            </a:r>
            <a:endParaRPr lang="pl-PL" dirty="0"/>
          </a:p>
        </p:txBody>
      </p:sp>
      <p:pic>
        <p:nvPicPr>
          <p:cNvPr id="6" name="Picture 6" descr="Obraz zawierający osoba, stół, żywność, wewnątrz&#10;&#10;Opis wygenerowany przy bardzo wysokim poziomie pewności">
            <a:extLst>
              <a:ext uri="{FF2B5EF4-FFF2-40B4-BE49-F238E27FC236}">
                <a16:creationId xmlns:a16="http://schemas.microsoft.com/office/drawing/2014/main" xmlns="" id="{1ECB0543-4F98-4006-8392-E12D0D2D20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3" b="2952"/>
          <a:stretch/>
        </p:blipFill>
        <p:spPr>
          <a:xfrm>
            <a:off x="8137325" y="913609"/>
            <a:ext cx="3169956" cy="2310959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4" name="Picture 4" descr="Obraz zawierający osoba, stół, żywność, ściana&#10;&#10;Opis wygenerowany przy bardzo wysokim poziomie pewności">
            <a:extLst>
              <a:ext uri="{FF2B5EF4-FFF2-40B4-BE49-F238E27FC236}">
                <a16:creationId xmlns:a16="http://schemas.microsoft.com/office/drawing/2014/main" xmlns="" id="{4A4939A9-7394-473F-A7B2-67C4AA0FF9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" b="3088"/>
          <a:stretch/>
        </p:blipFill>
        <p:spPr>
          <a:xfrm>
            <a:off x="8135453" y="3631646"/>
            <a:ext cx="3159322" cy="2253449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xmlns="" val="1101679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4A2AAA7B-DD5A-486B-B28F-F195883153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3DB99B21-A649-42D2-BB86-486C2E73A0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4A631EEB-EF96-4032-8B47-62220C1316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90B37569-6E3D-4B34-AD3E-0FC79D7CB9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A3A0A741-DE46-43B7-A732-2C6D71E7B1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3FB4AD13-112F-436E-9596-F7557110C0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A24376-4E55-4C59-99BC-047F90708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01" y="982132"/>
            <a:ext cx="6354633" cy="1303867"/>
          </a:xfrm>
        </p:spPr>
        <p:txBody>
          <a:bodyPr>
            <a:normAutofit/>
          </a:bodyPr>
          <a:lstStyle/>
          <a:p>
            <a:r>
              <a:rPr lang="pl-PL" dirty="0"/>
              <a:t>Znamię? Znam je</a:t>
            </a:r>
          </a:p>
          <a:p>
            <a:endParaRPr lang="pl-PL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496D98D9-A8AD-432E-BD4E-FF8001244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9F07F9-6DCC-4CC3-84CE-4B57725DF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556932"/>
            <a:ext cx="6380065" cy="3318936"/>
          </a:xfrm>
        </p:spPr>
        <p:txBody>
          <a:bodyPr>
            <a:normAutofit/>
          </a:bodyPr>
          <a:lstStyle/>
          <a:p>
            <a:r>
              <a:rPr lang="pl-PL" dirty="0">
                <a:ea typeface="+mn-lt"/>
                <a:cs typeface="+mn-lt"/>
              </a:rPr>
              <a:t>We współpracy z Opolskim Państwowym Wojewódzkim Inspektorem Sanitarnym oraz Fundacją „Gwiazda Nadziei” zrealizowaliśmy w szkole program edukacyjno-informacyjny ,,Znamię? Znam je". Programem objęliśmy uczniów wszystkich klas technikum oraz słuchaczy Szkoły Policealnej dla Dorosłych i Medycznego Studium Zawodowego.</a:t>
            </a:r>
            <a:endParaRPr lang="pl-PL" dirty="0"/>
          </a:p>
        </p:txBody>
      </p:sp>
      <p:pic>
        <p:nvPicPr>
          <p:cNvPr id="6" name="Picture 6" descr="Obraz zawierający osoba, wewnątrz, kobieta, stół&#10;&#10;Opis wygenerowany przy bardzo wysokim poziomie pewności">
            <a:extLst>
              <a:ext uri="{FF2B5EF4-FFF2-40B4-BE49-F238E27FC236}">
                <a16:creationId xmlns:a16="http://schemas.microsoft.com/office/drawing/2014/main" xmlns="" id="{E87B4FE2-E91A-4C2C-88AD-56C7C4A5D1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3" b="2952"/>
          <a:stretch/>
        </p:blipFill>
        <p:spPr>
          <a:xfrm>
            <a:off x="8137325" y="1158024"/>
            <a:ext cx="2839277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4" name="Picture 4" descr="Obraz zawierający osoba, wewnątrz, siedzi, laptop&#10;&#10;Opis wygenerowany przy bardzo wysokim poziomie pewności">
            <a:extLst>
              <a:ext uri="{FF2B5EF4-FFF2-40B4-BE49-F238E27FC236}">
                <a16:creationId xmlns:a16="http://schemas.microsoft.com/office/drawing/2014/main" xmlns="" id="{D63C6326-0020-4219-9830-6A1813FD54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" b="3088"/>
          <a:stretch/>
        </p:blipFill>
        <p:spPr>
          <a:xfrm>
            <a:off x="8135453" y="3631646"/>
            <a:ext cx="2843021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xmlns="" val="4081700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xmlns="" id="{4A2AAA7B-DD5A-486B-B28F-F195883153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3DB99B21-A649-42D2-BB86-486C2E73A0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4A631EEB-EF96-4032-8B47-62220C1316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90B37569-6E3D-4B34-AD3E-0FC79D7CB9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A3A0A741-DE46-43B7-A732-2C6D71E7B1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3FB4AD13-112F-436E-9596-F7557110C0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104F61-24DA-421D-A1CD-76C322729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01" y="982132"/>
            <a:ext cx="6354633" cy="1303867"/>
          </a:xfrm>
        </p:spPr>
        <p:txBody>
          <a:bodyPr>
            <a:normAutofit/>
          </a:bodyPr>
          <a:lstStyle/>
          <a:p>
            <a:r>
              <a:rPr lang="pl-PL"/>
              <a:t>Happening przeciw depresji</a:t>
            </a:r>
          </a:p>
          <a:p>
            <a:endParaRPr lang="pl-PL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496D98D9-A8AD-432E-BD4E-FF8001244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E5E23E-37B0-42D7-8121-2A03A3108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556932"/>
            <a:ext cx="6380065" cy="3318936"/>
          </a:xfrm>
        </p:spPr>
        <p:txBody>
          <a:bodyPr>
            <a:normAutofit/>
          </a:bodyPr>
          <a:lstStyle/>
          <a:p>
            <a:r>
              <a:rPr lang="pl-PL">
                <a:ea typeface="+mn-lt"/>
                <a:cs typeface="+mn-lt"/>
              </a:rPr>
              <a:t>Uczniowie i nauczyciele Medyka wyszli ze szkoły, aby w prudnickim parku zorganizować happening dla uczniów i nauczycieli zaproszonych szkół gimnazjalnych i ponadgimnazjalnych powiatu prudnickiego oraz mieszkańców naszego miasta. happening zakończyliśmy biegiem na 800 m w imię solidarności z chorymi na depresję. </a:t>
            </a:r>
            <a:endParaRPr lang="pl-PL"/>
          </a:p>
        </p:txBody>
      </p:sp>
      <p:pic>
        <p:nvPicPr>
          <p:cNvPr id="6" name="Picture 6" descr="Obraz zawierający osoba, zewnętrzne, podłoże, osoby&#10;&#10;Opis wygenerowany przy bardzo wysokim poziomie pewności">
            <a:extLst>
              <a:ext uri="{FF2B5EF4-FFF2-40B4-BE49-F238E27FC236}">
                <a16:creationId xmlns:a16="http://schemas.microsoft.com/office/drawing/2014/main" xmlns="" id="{3109E682-8CB7-4E51-BFED-6C4D39D9BC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97" r="2895" b="2"/>
          <a:stretch/>
        </p:blipFill>
        <p:spPr>
          <a:xfrm>
            <a:off x="8137325" y="1158024"/>
            <a:ext cx="2839277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4" name="Picture 4" descr="Obraz zawierający osoba, zewnętrzne, drzewo, kobieta&#10;&#10;Opis wygenerowany przy bardzo wysokim poziomie pewności">
            <a:extLst>
              <a:ext uri="{FF2B5EF4-FFF2-40B4-BE49-F238E27FC236}">
                <a16:creationId xmlns:a16="http://schemas.microsoft.com/office/drawing/2014/main" xmlns="" id="{05E142B9-8176-4F84-BC36-758AEE7B90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169" r="2" b="2"/>
          <a:stretch/>
        </p:blipFill>
        <p:spPr>
          <a:xfrm>
            <a:off x="8135453" y="3631646"/>
            <a:ext cx="2843021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xmlns="" val="366997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6A9BC876-571A-45A6-93A3-FB2839CE66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F484B2EA-E61C-489C-A595-1601912470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9E987F02-C120-4654-AD1E-98AF4B643E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64E470B5-B546-4390-9A0D-408D49895E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D061B9CE-C400-4868-9385-01A0BBB98C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40C49D50-A49B-4F80-81C4-05BBCF4B5A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BF6EED-BC6F-47D3-BF7A-83033113B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01" y="982132"/>
            <a:ext cx="6354633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dirty="0"/>
              <a:t>Europejski Tydzień Szczepień</a:t>
            </a:r>
            <a:endParaRPr lang="pl-PL"/>
          </a:p>
          <a:p>
            <a:pPr>
              <a:lnSpc>
                <a:spcPct val="90000"/>
              </a:lnSpc>
            </a:pPr>
            <a:endParaRPr lang="pl-PL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1124B3AE-D38B-4A63-B422-F9792E745B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F1A4AE-53F5-44BB-83F8-6D55DD177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556932"/>
            <a:ext cx="6380065" cy="3318936"/>
          </a:xfrm>
        </p:spPr>
        <p:txBody>
          <a:bodyPr>
            <a:normAutofit/>
          </a:bodyPr>
          <a:lstStyle/>
          <a:p>
            <a:r>
              <a:rPr lang="pl-PL" dirty="0">
                <a:ea typeface="+mn-lt"/>
                <a:cs typeface="+mn-lt"/>
              </a:rPr>
              <a:t>W dniach 24-30 kwietnia 2017 obchodzony był XII Europejski Tydzień Szczepień przebiegający w tym roku pod hasłem „</a:t>
            </a:r>
            <a:r>
              <a:rPr lang="pl-PL" dirty="0" err="1">
                <a:ea typeface="+mn-lt"/>
                <a:cs typeface="+mn-lt"/>
              </a:rPr>
              <a:t>Vaccines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work</a:t>
            </a:r>
            <a:r>
              <a:rPr lang="pl-PL" dirty="0">
                <a:ea typeface="+mn-lt"/>
                <a:cs typeface="+mn-lt"/>
              </a:rPr>
              <a:t>”.W ramach tego wydarzenia zorganizowano konferencję </a:t>
            </a:r>
            <a:r>
              <a:rPr lang="pl-PL" dirty="0" err="1">
                <a:ea typeface="+mn-lt"/>
                <a:cs typeface="+mn-lt"/>
              </a:rPr>
              <a:t>pn</a:t>
            </a:r>
            <a:r>
              <a:rPr lang="pl-PL" dirty="0">
                <a:ea typeface="+mn-lt"/>
                <a:cs typeface="+mn-lt"/>
              </a:rPr>
              <a:t>: „Szczepionki działają”. Spotkanie  było adresowane w głównej mierze do młodzieży i lokalnej społeczności Powiatu Prudnickiego. </a:t>
            </a:r>
            <a:endParaRPr lang="pl-PL" dirty="0"/>
          </a:p>
        </p:txBody>
      </p:sp>
      <p:pic>
        <p:nvPicPr>
          <p:cNvPr id="6" name="Picture 6" descr="Obraz zawierający osoba, wewnątrz, ściana, podłoże&#10;&#10;Opis wygenerowany przy bardzo wysokim poziomie pewności">
            <a:extLst>
              <a:ext uri="{FF2B5EF4-FFF2-40B4-BE49-F238E27FC236}">
                <a16:creationId xmlns:a16="http://schemas.microsoft.com/office/drawing/2014/main" xmlns="" id="{8766ADFB-BD63-42F2-943C-01DDC2E8E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7854" y="984294"/>
            <a:ext cx="3443125" cy="2240273"/>
          </a:xfrm>
          <a:prstGeom prst="rect">
            <a:avLst/>
          </a:prstGeom>
          <a:ln w="57150" cmpd="thickThin">
            <a:noFill/>
            <a:miter lim="800000"/>
          </a:ln>
        </p:spPr>
      </p:pic>
      <p:pic>
        <p:nvPicPr>
          <p:cNvPr id="4" name="Picture 4" descr="Obraz zawierający osoba, wewnątrz, stół, podłoże&#10;&#10;Opis wygenerowany przy bardzo wysokim poziomie pewności">
            <a:extLst>
              <a:ext uri="{FF2B5EF4-FFF2-40B4-BE49-F238E27FC236}">
                <a16:creationId xmlns:a16="http://schemas.microsoft.com/office/drawing/2014/main" xmlns="" id="{6B1CDEFE-FA29-4093-8BE4-ED5E1699FA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9113" y="3473495"/>
            <a:ext cx="3432492" cy="2300282"/>
          </a:xfrm>
          <a:prstGeom prst="rect">
            <a:avLst/>
          </a:prstGeom>
          <a:ln w="57150" cmpd="thickThin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xmlns="" val="2595213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xmlns="" id="{41708EBE-8F1C-4F88-9893-363C6C6929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2">
            <a:extLst>
              <a:ext uri="{FF2B5EF4-FFF2-40B4-BE49-F238E27FC236}">
                <a16:creationId xmlns:a16="http://schemas.microsoft.com/office/drawing/2014/main" xmlns="" id="{03008F04-25AC-4851-913F-8E3AE20B17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9EFFDCD6-F7ED-482D-907C-CD48B9B1DD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5765067-14FA-421E-B823-BC9850AB89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105C27D4-E19A-481A-BB00-A276CC012F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13A9933D-84D7-4A15-B34D-2D7B08120A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0C4A05-A0CA-4738-BBD2-F79A0AB44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58" y="982132"/>
            <a:ext cx="4842190" cy="1774814"/>
          </a:xfrm>
        </p:spPr>
        <p:txBody>
          <a:bodyPr>
            <a:normAutofit/>
          </a:bodyPr>
          <a:lstStyle/>
          <a:p>
            <a:r>
              <a:rPr lang="pl-PL" dirty="0"/>
              <a:t>Dzień Zdrowego Ucznia 2017</a:t>
            </a:r>
          </a:p>
          <a:p>
            <a:endParaRPr lang="pl-PL" dirty="0"/>
          </a:p>
        </p:txBody>
      </p:sp>
      <p:cxnSp>
        <p:nvCxnSpPr>
          <p:cNvPr id="10" name="Straight Connector 18">
            <a:extLst>
              <a:ext uri="{FF2B5EF4-FFF2-40B4-BE49-F238E27FC236}">
                <a16:creationId xmlns:a16="http://schemas.microsoft.com/office/drawing/2014/main" xmlns="" id="{34C3C3E8-6B5D-49DA-997A-3582B89C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46233" y="2838638"/>
            <a:ext cx="46634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Obraz zawierający osoba, podłoże, wewnątrz, stojące&#10;&#10;Opis wygenerowany przy bardzo wysokim poziomie pewności">
            <a:extLst>
              <a:ext uri="{FF2B5EF4-FFF2-40B4-BE49-F238E27FC236}">
                <a16:creationId xmlns:a16="http://schemas.microsoft.com/office/drawing/2014/main" xmlns="" id="{D135B6CB-2D9B-4BC3-8F62-33EDD9D916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844" y="3369182"/>
            <a:ext cx="2170964" cy="2418902"/>
          </a:xfrm>
          <a:prstGeom prst="rect">
            <a:avLst/>
          </a:prstGeom>
          <a:ln w="57150" cmpd="thickThin">
            <a:noFill/>
            <a:miter lim="800000"/>
          </a:ln>
        </p:spPr>
      </p:pic>
      <p:pic>
        <p:nvPicPr>
          <p:cNvPr id="4" name="Picture 4" descr="Obraz zawierający osoba, wewnątrz, ściana, podłoże&#10;&#10;Opis wygenerowany przy bardzo wysokim poziomie pewności">
            <a:extLst>
              <a:ext uri="{FF2B5EF4-FFF2-40B4-BE49-F238E27FC236}">
                <a16:creationId xmlns:a16="http://schemas.microsoft.com/office/drawing/2014/main" xmlns="" id="{A6916A72-7EE9-4719-A222-5B2170409D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9822" y="3469449"/>
            <a:ext cx="2761334" cy="2103349"/>
          </a:xfrm>
          <a:prstGeom prst="rect">
            <a:avLst/>
          </a:prstGeom>
          <a:ln w="57150" cmpd="thickThin">
            <a:noFill/>
            <a:miter lim="800000"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8204A-D993-4BB1-B4A2-C90D58CCA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33" y="1158023"/>
            <a:ext cx="4528947" cy="46963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200" dirty="0">
                <a:ea typeface="+mn-lt"/>
                <a:cs typeface="+mn-lt"/>
              </a:rPr>
              <a:t>Na obchody tego osobliwego święta zaprosiliśmy do naszej szkoły delegację młodzieży z Centrum Kształcenia Zawodowego i Ustawicznego przy ul. Podgórnej w Prudniku. Choć spotkanie miało formułę konkursową, to w zamyśle organizatorów najważniejsza była integracja uczniów obu prudnickich szkół, wspólne przypomnienie sobie zasad zdrowego odżywiania, roli aktywności fizycznej w naszym życiu itp...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xmlns="" val="147314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34F689-65EE-4BA8-BC55-E6FA2006A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to tak właściwie jest?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33CE6B-2D4F-4A9A-A02C-DDB7BA5A7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628" y="2513800"/>
            <a:ext cx="9888742" cy="3620860"/>
          </a:xfrm>
        </p:spPr>
        <p:txBody>
          <a:bodyPr>
            <a:normAutofit/>
          </a:bodyPr>
          <a:lstStyle/>
          <a:p>
            <a:r>
              <a:rPr lang="pl-PL" sz="2700" b="1" dirty="0">
                <a:ea typeface="+mn-lt"/>
                <a:cs typeface="+mn-lt"/>
              </a:rPr>
              <a:t>Szkoła Promująca Zdrowie - to szkoła, która tworzy warunki sprzyjające dobremu samopoczuciu społeczności szkolnej oraz podejmowaniu przez jej członków działań na rzecz zdrowia. W szkole promującej zdrowy styl życia panuje dobra atmosfera i obowiązują zasady aktywnej i dobrej współpracy, gdzie podstawowym celem działania jest fizyczne, psychiczne oraz społeczne zdrowie całej społeczności szkolnej.</a:t>
            </a:r>
            <a:endParaRPr lang="pl-PL" sz="2700"/>
          </a:p>
        </p:txBody>
      </p:sp>
    </p:spTree>
    <p:extLst>
      <p:ext uri="{BB962C8B-B14F-4D97-AF65-F5344CB8AC3E}">
        <p14:creationId xmlns:p14="http://schemas.microsoft.com/office/powerpoint/2010/main" xmlns="" val="3094234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572F6A24-139E-4EB5-86D2-431F42EF8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963AE85-BE5D-4975-BACF-DDDCC9C2AC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1E7751F0-16BF-4A9D-B778-5D46B92B44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D755924-121A-47AA-8613-995D4108BC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B4D2AFDA-19BE-4455-830E-1541E5D7BA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0FB15EBF-E414-4E00-87E7-700A78A60F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71657C-4DB1-4CF1-8DA6-B4E5D8675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800"/>
              <a:t>,,</a:t>
            </a:r>
            <a:r>
              <a:rPr lang="pl-PL" sz="2800" err="1"/>
              <a:t>Rakoobrona</a:t>
            </a:r>
            <a:r>
              <a:rPr lang="pl-PL" sz="2800"/>
              <a:t>" - czyli jak nie dać się nowotworom złośliwym</a:t>
            </a:r>
          </a:p>
          <a:p>
            <a:pPr>
              <a:lnSpc>
                <a:spcPct val="90000"/>
              </a:lnSpc>
            </a:pPr>
            <a:endParaRPr lang="pl-PL" sz="2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9DA5B05-DD14-4860-AC45-02A8D2EE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Obraz zawierający wewnątrz, ściana, stół, podłoże&#10;&#10;Opis wygenerowany przy bardzo wysokim poziomie pewności">
            <a:extLst>
              <a:ext uri="{FF2B5EF4-FFF2-40B4-BE49-F238E27FC236}">
                <a16:creationId xmlns:a16="http://schemas.microsoft.com/office/drawing/2014/main" xmlns="" id="{452222E2-3873-4A29-BE06-B83F78B389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31" r="20721" b="3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36BE37AC-AD36-4C42-9B8C-C5500F4E7C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9D96E2-B7E5-49D1-A83A-9D6008D0E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5132863" cy="331893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pl-PL" sz="2100" dirty="0">
                <a:ea typeface="+mn-lt"/>
                <a:cs typeface="+mn-lt"/>
              </a:rPr>
              <a:t>W ramach realizacji kampanii skupiliśmy się na trzech rodzajach nowotworów: raku szyjki macicy, płuc i czerniaku. Programem edukacyjnym objęliśmy uczniów klas I - III technikum ortopedycznego oraz słuchaczki Medycznego Studium Zawodowego kierunku opiekunka dziecięca.  Przez cztery dni kształtowaliśmy wśród młodzieży postawy prozdrowotne oraz wskazywaliśmy na realne zagrożenia zachorowania na raka. </a:t>
            </a:r>
            <a:endParaRPr lang="pl-PL" sz="2100" dirty="0"/>
          </a:p>
          <a:p>
            <a:pPr>
              <a:lnSpc>
                <a:spcPct val="90000"/>
              </a:lnSpc>
            </a:pPr>
            <a:endParaRPr lang="pl-PL" sz="2000"/>
          </a:p>
        </p:txBody>
      </p:sp>
    </p:spTree>
    <p:extLst>
      <p:ext uri="{BB962C8B-B14F-4D97-AF65-F5344CB8AC3E}">
        <p14:creationId xmlns:p14="http://schemas.microsoft.com/office/powerpoint/2010/main" xmlns="" val="3649489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A9BC876-571A-45A6-93A3-FB2839CE66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484B2EA-E61C-489C-A595-1601912470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9E987F02-C120-4654-AD1E-98AF4B643E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4E470B5-B546-4390-9A0D-408D49895E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D061B9CE-C400-4868-9385-01A0BBB98C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40C49D50-A49B-4F80-81C4-05BBCF4B5A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B0D284-50D9-48FD-B269-FD031C9ED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01" y="982132"/>
            <a:ext cx="6354633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400"/>
              <a:t>Szkolne eliminacje do powiatowego Konkursu Wiedzy o HIV i AIDS</a:t>
            </a:r>
          </a:p>
          <a:p>
            <a:pPr>
              <a:lnSpc>
                <a:spcPct val="90000"/>
              </a:lnSpc>
            </a:pPr>
            <a:endParaRPr lang="pl-PL" sz="340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1124B3AE-D38B-4A63-B422-F9792E745B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7280BF-07E0-45AC-AF81-FFBB17A02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556932"/>
            <a:ext cx="6380065" cy="3318936"/>
          </a:xfrm>
        </p:spPr>
        <p:txBody>
          <a:bodyPr>
            <a:normAutofit/>
          </a:bodyPr>
          <a:lstStyle/>
          <a:p>
            <a:r>
              <a:rPr lang="pl-PL" dirty="0">
                <a:ea typeface="+mn-lt"/>
                <a:cs typeface="+mn-lt"/>
              </a:rPr>
              <a:t>W etapie szkolnym wzięło udział kilkunastu uczniów naszego </a:t>
            </a:r>
            <a:r>
              <a:rPr lang="pl-PL" dirty="0" err="1">
                <a:ea typeface="+mn-lt"/>
                <a:cs typeface="+mn-lt"/>
              </a:rPr>
              <a:t>technikum.Na</a:t>
            </a:r>
            <a:r>
              <a:rPr lang="pl-PL" dirty="0">
                <a:ea typeface="+mn-lt"/>
                <a:cs typeface="+mn-lt"/>
              </a:rPr>
              <a:t> podstawie testu, który rozwiązali, wyłoniliśmy trzy uczennice, które wykazały </a:t>
            </a:r>
            <a:r>
              <a:rPr lang="pl-PL" dirty="0" err="1">
                <a:ea typeface="+mn-lt"/>
                <a:cs typeface="+mn-lt"/>
              </a:rPr>
              <a:t>sie</a:t>
            </a:r>
            <a:r>
              <a:rPr lang="pl-PL" dirty="0">
                <a:ea typeface="+mn-lt"/>
                <a:cs typeface="+mn-lt"/>
              </a:rPr>
              <a:t> sporą wiedzą na temat zakażeń wirusem HIV i zdobyły największą liczbę punktów</a:t>
            </a:r>
            <a:endParaRPr lang="pl-PL" dirty="0"/>
          </a:p>
        </p:txBody>
      </p:sp>
      <p:pic>
        <p:nvPicPr>
          <p:cNvPr id="6" name="Picture 6" descr="Obraz zawierający osoba, stół, wewnątrz, siedzi&#10;&#10;Opis wygenerowany przy bardzo wysokim poziomie pewności">
            <a:extLst>
              <a:ext uri="{FF2B5EF4-FFF2-40B4-BE49-F238E27FC236}">
                <a16:creationId xmlns:a16="http://schemas.microsoft.com/office/drawing/2014/main" xmlns="" id="{C9EC3597-D463-4510-A73A-A0DF0108C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2964" y="985496"/>
            <a:ext cx="3172337" cy="2368468"/>
          </a:xfrm>
          <a:prstGeom prst="rect">
            <a:avLst/>
          </a:prstGeom>
          <a:ln w="57150" cmpd="thickThin">
            <a:noFill/>
            <a:miter lim="800000"/>
          </a:ln>
        </p:spPr>
      </p:pic>
      <p:pic>
        <p:nvPicPr>
          <p:cNvPr id="4" name="Picture 4" descr="Obraz zawierający wewnątrz, osoba, stół, siedzi&#10;&#10;Opis wygenerowany przy bardzo wysokim poziomie pewności">
            <a:extLst>
              <a:ext uri="{FF2B5EF4-FFF2-40B4-BE49-F238E27FC236}">
                <a16:creationId xmlns:a16="http://schemas.microsoft.com/office/drawing/2014/main" xmlns="" id="{CD2404BD-66D5-4284-A71A-6885D2770B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2964" y="3559759"/>
            <a:ext cx="3042940" cy="2282203"/>
          </a:xfrm>
          <a:prstGeom prst="rect">
            <a:avLst/>
          </a:prstGeom>
          <a:ln w="57150" cmpd="thickThin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xmlns="" val="2193717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xmlns="" id="{4A2AAA7B-DD5A-486B-B28F-F195883153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2">
            <a:extLst>
              <a:ext uri="{FF2B5EF4-FFF2-40B4-BE49-F238E27FC236}">
                <a16:creationId xmlns:a16="http://schemas.microsoft.com/office/drawing/2014/main" xmlns="" id="{3DB99B21-A649-42D2-BB86-486C2E73A0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4A631EEB-EF96-4032-8B47-62220C1316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90B37569-6E3D-4B34-AD3E-0FC79D7CB9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3A0A741-DE46-43B7-A732-2C6D71E7B1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3FB4AD13-112F-436E-9596-F7557110C0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18F38C-F8FF-42DB-AA2D-6589FABCD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01" y="982132"/>
            <a:ext cx="6354633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400"/>
              <a:t>Powiatowe Indywidualne Biegi Przełajowe Dziewcząt i Chłopców</a:t>
            </a:r>
          </a:p>
          <a:p>
            <a:pPr>
              <a:lnSpc>
                <a:spcPct val="90000"/>
              </a:lnSpc>
            </a:pPr>
            <a:endParaRPr lang="pl-PL" sz="3400"/>
          </a:p>
        </p:txBody>
      </p:sp>
      <p:cxnSp>
        <p:nvCxnSpPr>
          <p:cNvPr id="10" name="Straight Connector 18">
            <a:extLst>
              <a:ext uri="{FF2B5EF4-FFF2-40B4-BE49-F238E27FC236}">
                <a16:creationId xmlns:a16="http://schemas.microsoft.com/office/drawing/2014/main" xmlns="" id="{496D98D9-A8AD-432E-BD4E-FF8001244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CA2CD3-62BD-4C50-9315-F03F1589B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556932"/>
            <a:ext cx="6380065" cy="3318936"/>
          </a:xfrm>
        </p:spPr>
        <p:txBody>
          <a:bodyPr>
            <a:normAutofit/>
          </a:bodyPr>
          <a:lstStyle/>
          <a:p>
            <a:r>
              <a:rPr lang="pl-PL" dirty="0">
                <a:ea typeface="+mn-lt"/>
                <a:cs typeface="+mn-lt"/>
              </a:rPr>
              <a:t>W rozegranych 29 września zawodach nasi uczniowie spisali się znakomicie, zdobywając aż 5 medali: 1 złoty, 3 srebrne oraz 1 brązowy.</a:t>
            </a:r>
            <a:endParaRPr lang="pl-PL"/>
          </a:p>
          <a:p>
            <a:r>
              <a:rPr lang="pl-PL" dirty="0">
                <a:ea typeface="+mn-lt"/>
                <a:cs typeface="+mn-lt"/>
              </a:rPr>
              <a:t>Dziewczęta miały do pokonania trasę biegową liczącą 1500m, natomiast chłopcy przebiegli aż 2500m.</a:t>
            </a:r>
            <a:endParaRPr lang="pl-PL"/>
          </a:p>
          <a:p>
            <a:endParaRPr lang="pl-PL" dirty="0"/>
          </a:p>
        </p:txBody>
      </p:sp>
      <p:pic>
        <p:nvPicPr>
          <p:cNvPr id="6" name="Picture 6" descr="Obraz zawierający osoba, drzewo, zewnętrzne, podłoże&#10;&#10;Opis wygenerowany przy bardzo wysokim poziomie pewności">
            <a:extLst>
              <a:ext uri="{FF2B5EF4-FFF2-40B4-BE49-F238E27FC236}">
                <a16:creationId xmlns:a16="http://schemas.microsoft.com/office/drawing/2014/main" xmlns="" id="{4C6A241D-78AE-4D8D-ADC4-F5EDDA46BB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634"/>
          <a:stretch/>
        </p:blipFill>
        <p:spPr>
          <a:xfrm>
            <a:off x="7849778" y="1129269"/>
            <a:ext cx="3169956" cy="2310958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4" name="Picture 4" descr="Obraz zawierający trawa, osoba, drzewo, zewnętrzne&#10;&#10;Opis wygenerowany przy bardzo wysokim poziomie pewności">
            <a:extLst>
              <a:ext uri="{FF2B5EF4-FFF2-40B4-BE49-F238E27FC236}">
                <a16:creationId xmlns:a16="http://schemas.microsoft.com/office/drawing/2014/main" xmlns="" id="{94EC39F6-12DA-476A-B9A7-7EFD50CC07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544" r="6073" b="4"/>
          <a:stretch/>
        </p:blipFill>
        <p:spPr>
          <a:xfrm>
            <a:off x="7847906" y="3732288"/>
            <a:ext cx="3245587" cy="2354091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xmlns="" val="500638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0">
            <a:extLst>
              <a:ext uri="{FF2B5EF4-FFF2-40B4-BE49-F238E27FC236}">
                <a16:creationId xmlns:a16="http://schemas.microsoft.com/office/drawing/2014/main" xmlns="" id="{AFF43104-F524-418A-A0E3-3146340ABA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2">
            <a:extLst>
              <a:ext uri="{FF2B5EF4-FFF2-40B4-BE49-F238E27FC236}">
                <a16:creationId xmlns:a16="http://schemas.microsoft.com/office/drawing/2014/main" xmlns="" id="{323E5CD5-3226-4DDD-97AC-81C8F40E09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858B6703-6BCA-4414-A7FC-BA111255B1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76826A85-B5BB-4A9B-819E-AF5A0B30AE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B8A6C787-E24E-48D0-AF26-F35E43180E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E55A8260-917C-4DAC-A284-2A6E124FC9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E1EF74-0258-4D83-AE8C-9D8C5AC52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400"/>
              <a:t>Promujemy zdrowie z Prudnickim Centrum Medycznym</a:t>
            </a:r>
          </a:p>
          <a:p>
            <a:pPr>
              <a:lnSpc>
                <a:spcPct val="90000"/>
              </a:lnSpc>
            </a:pPr>
            <a:endParaRPr lang="pl-PL" sz="3400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xmlns="" id="{B6ABA3F9-ECC4-45D8-8538-B7EEC4D276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4" y="1092200"/>
            <a:ext cx="3072384" cy="453542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Obraz zawierający osoba, trawa, zewnętrzne, dziecko&#10;&#10;Opis wygenerowany przy bardzo wysokim poziomie pewności">
            <a:extLst>
              <a:ext uri="{FF2B5EF4-FFF2-40B4-BE49-F238E27FC236}">
                <a16:creationId xmlns:a16="http://schemas.microsoft.com/office/drawing/2014/main" xmlns="" id="{23E6B572-3CD3-4FEF-9D9A-9B4CC6F69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236" y="1311317"/>
            <a:ext cx="2743200" cy="2057398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420C8890-1E3E-474D-9D1E-D3E3062B61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744033" y="2400639"/>
            <a:ext cx="60350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Obraz zawierający osoba, podłoże, mężczyzna&#10;&#10;Opis wygenerowany przy wysokim poziomie pewności">
            <a:extLst>
              <a:ext uri="{FF2B5EF4-FFF2-40B4-BE49-F238E27FC236}">
                <a16:creationId xmlns:a16="http://schemas.microsoft.com/office/drawing/2014/main" xmlns="" id="{A4B37650-FB34-4B12-8B8D-DF7A830BCA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2353" y="3533309"/>
            <a:ext cx="2572965" cy="19297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061A49-216A-44B2-A202-5B0661D4C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1496" y="2556932"/>
            <a:ext cx="6260114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200">
                <a:ea typeface="+mn-lt"/>
                <a:cs typeface="+mn-lt"/>
              </a:rPr>
              <a:t>16.09.2017 z inicjatywy Prudnickiego Centrum Medycznego, przy wsparciu Powiatu i Gminy Prudnik, został zorganizowany dzień otwarty szpitala pod nazwą „Dzień Zdrowia w Prudnickim Centrum Medycznym". Jako szkoła medyczna zostaliśmy poproszeni o współpracę w organizacji tego wydarzenia. Chociaż pogoda nas nie rozpieszczała  osiągnęliśmy nasz wspólny cel: promowanie zdrowia i profilaktyki zdrowotnej wśród mieszkańców naszego miasta.</a:t>
            </a:r>
          </a:p>
        </p:txBody>
      </p:sp>
    </p:spTree>
    <p:extLst>
      <p:ext uri="{BB962C8B-B14F-4D97-AF65-F5344CB8AC3E}">
        <p14:creationId xmlns:p14="http://schemas.microsoft.com/office/powerpoint/2010/main" xmlns="" val="191902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A9BC876-571A-45A6-93A3-FB2839CE66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484B2EA-E61C-489C-A595-1601912470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9E987F02-C120-4654-AD1E-98AF4B643E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4E470B5-B546-4390-9A0D-408D49895E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D061B9CE-C400-4868-9385-01A0BBB98C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40C49D50-A49B-4F80-81C4-05BBCF4B5A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74AEED-8F4C-4BDD-8EE5-D84B43957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01" y="982132"/>
            <a:ext cx="6354633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dirty="0"/>
              <a:t>Światowy Dzień Walki z AIDS</a:t>
            </a:r>
            <a:endParaRPr lang="pl-PL"/>
          </a:p>
          <a:p>
            <a:pPr>
              <a:lnSpc>
                <a:spcPct val="90000"/>
              </a:lnSpc>
            </a:pPr>
            <a:endParaRPr lang="pl-PL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1124B3AE-D38B-4A63-B422-F9792E745B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1CBE01-00DE-43A8-B675-44DC0828C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556932"/>
            <a:ext cx="6380065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000"/>
              <a:t>1.12.2017 odbyły się </a:t>
            </a:r>
            <a:r>
              <a:rPr lang="pl-PL" sz="2000">
                <a:ea typeface="+mn-lt"/>
                <a:cs typeface="+mn-lt"/>
              </a:rPr>
              <a:t>zajęcia edukacyjne z profilaktyki zakażeń HIV. Wiedzę tę przypomnieli nam szkolni ratownicy.  Na znak solidarności z osobami seropozytywnymi każdy członek naszej szkolnej społeczności otrzymał czerwoną wstążeczkę.</a:t>
            </a:r>
          </a:p>
          <a:p>
            <a:pPr>
              <a:lnSpc>
                <a:spcPct val="90000"/>
              </a:lnSpc>
            </a:pPr>
            <a:r>
              <a:rPr lang="pl-PL" sz="2000">
                <a:ea typeface="+mn-lt"/>
                <a:cs typeface="+mn-lt"/>
              </a:rPr>
              <a:t>Ponadto 3  uczennice klasy II spróbowały swoich sił w etapie powiatowym V Konkursu Wiedzy o HIV i AIDS, który został zorganizowany przez Zespół Szkół Ogólnokształcących nr 1 w Prudniku oraz Powiatową Stację Sanitarno- Epidemiologiczną w Prudniku.</a:t>
            </a:r>
            <a:endParaRPr lang="pl-PL" sz="2000"/>
          </a:p>
          <a:p>
            <a:pPr>
              <a:lnSpc>
                <a:spcPct val="90000"/>
              </a:lnSpc>
            </a:pPr>
            <a:endParaRPr lang="pl-PL" sz="2000"/>
          </a:p>
        </p:txBody>
      </p:sp>
      <p:pic>
        <p:nvPicPr>
          <p:cNvPr id="6" name="Picture 6" descr="Obraz zawierający osoba, podłoże, wewnątrz, kobieta&#10;&#10;Opis wygenerowany przy bardzo wysokim poziomie pewności">
            <a:extLst>
              <a:ext uri="{FF2B5EF4-FFF2-40B4-BE49-F238E27FC236}">
                <a16:creationId xmlns:a16="http://schemas.microsoft.com/office/drawing/2014/main" xmlns="" id="{80C0A3CA-649B-4B03-90EF-98CF6A9FF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9266" y="913609"/>
            <a:ext cx="3086073" cy="2310959"/>
          </a:xfrm>
          <a:prstGeom prst="rect">
            <a:avLst/>
          </a:prstGeom>
          <a:ln w="57150" cmpd="thickThin">
            <a:noFill/>
            <a:miter lim="800000"/>
          </a:ln>
        </p:spPr>
      </p:pic>
      <p:pic>
        <p:nvPicPr>
          <p:cNvPr id="4" name="Picture 4" descr="Obraz zawierający podłoże, wewnątrz, osoba, stół&#10;&#10;Opis wygenerowany przy bardzo wysokim poziomie pewności">
            <a:extLst>
              <a:ext uri="{FF2B5EF4-FFF2-40B4-BE49-F238E27FC236}">
                <a16:creationId xmlns:a16="http://schemas.microsoft.com/office/drawing/2014/main" xmlns="" id="{8AD01448-1C6E-40E1-81E1-E90CCF0A8B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9266" y="3631646"/>
            <a:ext cx="3086073" cy="2253449"/>
          </a:xfrm>
          <a:prstGeom prst="rect">
            <a:avLst/>
          </a:prstGeom>
          <a:ln w="57150" cmpd="thickThin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xmlns="" val="757657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572F6A24-139E-4EB5-86D2-431F42EF8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963AE85-BE5D-4975-BACF-DDDCC9C2AC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1E7751F0-16BF-4A9D-B778-5D46B92B44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D755924-121A-47AA-8613-995D4108BC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B4D2AFDA-19BE-4455-830E-1541E5D7BA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0FB15EBF-E414-4E00-87E7-700A78A60F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BA7BA2-B4B1-4227-B528-55B2C8736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800"/>
              <a:t> III miejsce w Olimpiadzie Promocji Zdrowego Stylu Życia PCK</a:t>
            </a:r>
          </a:p>
          <a:p>
            <a:pPr>
              <a:lnSpc>
                <a:spcPct val="90000"/>
              </a:lnSpc>
            </a:pPr>
            <a:endParaRPr lang="pl-PL" sz="2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9DA5B05-DD14-4860-AC45-02A8D2EE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Obraz zawierający osoba, kobieta, tekst, obiekt&#10;&#10;Opis wygenerowany przy bardzo wysokim poziomie pewności">
            <a:extLst>
              <a:ext uri="{FF2B5EF4-FFF2-40B4-BE49-F238E27FC236}">
                <a16:creationId xmlns:a16="http://schemas.microsoft.com/office/drawing/2014/main" xmlns="" id="{1CB87AB1-3864-47CC-B0BF-099D5AE66C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544" b="-3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36BE37AC-AD36-4C42-9B8C-C5500F4E7C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73F72A-0A1D-40C7-9CE3-21B02B428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>
                <a:ea typeface="+mn-lt"/>
                <a:cs typeface="+mn-lt"/>
              </a:rPr>
              <a:t>Jesika Hoppe - uczennica klasy II – 19.12.2017 wzięła udział w rejonowym etapie XXVI Olimpiady Promocji Zdrowego Stylu Życia organizowanym przez oddział rejonowy PCK w Opolu i zajęła wysokie trzecie miejsce wśród przedstawicieli szkół średnich województwa opolskiego.</a:t>
            </a:r>
          </a:p>
        </p:txBody>
      </p:sp>
    </p:spTree>
    <p:extLst>
      <p:ext uri="{BB962C8B-B14F-4D97-AF65-F5344CB8AC3E}">
        <p14:creationId xmlns:p14="http://schemas.microsoft.com/office/powerpoint/2010/main" xmlns="" val="2924453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BB88AC-6E8D-4080-8387-0D15DC1B2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Mistrzostwa Medyka w tenisie stołowym</a:t>
            </a:r>
          </a:p>
          <a:p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8946E8-967E-4670-A59B-B028F9696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>
                <a:ea typeface="+mn-lt"/>
                <a:cs typeface="+mn-lt"/>
              </a:rPr>
              <a:t>18 grudnia 2017 roku odbyły się Mistrzostwa "Medyka" w tenisie stołowym. </a:t>
            </a:r>
            <a:endParaRPr lang="pl-PL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pl-PL" dirty="0"/>
          </a:p>
        </p:txBody>
      </p:sp>
      <p:pic>
        <p:nvPicPr>
          <p:cNvPr id="4" name="Picture 4" descr="Obraz zawierający podłoże, osoba, wewnątrz, stół&#10;&#10;Opis wygenerowany przy bardzo wysokim poziomie pewności">
            <a:extLst>
              <a:ext uri="{FF2B5EF4-FFF2-40B4-BE49-F238E27FC236}">
                <a16:creationId xmlns:a16="http://schemas.microsoft.com/office/drawing/2014/main" xmlns="" id="{153BEEDB-58C2-4363-A64B-C928DE35C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362" y="3433853"/>
            <a:ext cx="4454106" cy="2491954"/>
          </a:xfrm>
          <a:prstGeom prst="rect">
            <a:avLst/>
          </a:prstGeom>
        </p:spPr>
      </p:pic>
      <p:pic>
        <p:nvPicPr>
          <p:cNvPr id="8" name="Picture 8" descr="Obraz zawierający podłoże, stół, meble, osoba&#10;&#10;Opis wygenerowany przy bardzo wysokim poziomie pewności">
            <a:extLst>
              <a:ext uri="{FF2B5EF4-FFF2-40B4-BE49-F238E27FC236}">
                <a16:creationId xmlns:a16="http://schemas.microsoft.com/office/drawing/2014/main" xmlns="" id="{57C19BDF-E5A6-4086-8A39-506A2C556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891" y="3433853"/>
            <a:ext cx="4310331" cy="244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1413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xmlns="" id="{6A9BC876-571A-45A6-93A3-FB2839CE66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2">
            <a:extLst>
              <a:ext uri="{FF2B5EF4-FFF2-40B4-BE49-F238E27FC236}">
                <a16:creationId xmlns:a16="http://schemas.microsoft.com/office/drawing/2014/main" xmlns="" id="{F484B2EA-E61C-489C-A595-1601912470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9E987F02-C120-4654-AD1E-98AF4B643E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4E470B5-B546-4390-9A0D-408D49895E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D061B9CE-C400-4868-9385-01A0BBB98C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40C49D50-A49B-4F80-81C4-05BBCF4B5A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8F84C5-1B49-4BF6-87DD-DD014CF86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01" y="982132"/>
            <a:ext cx="6354633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400"/>
              <a:t>Znamię? Znam je - czyli co musisz wiedzieć o czerniaku skóry</a:t>
            </a:r>
          </a:p>
          <a:p>
            <a:pPr>
              <a:lnSpc>
                <a:spcPct val="90000"/>
              </a:lnSpc>
            </a:pPr>
            <a:endParaRPr lang="pl-PL" sz="3400"/>
          </a:p>
        </p:txBody>
      </p:sp>
      <p:cxnSp>
        <p:nvCxnSpPr>
          <p:cNvPr id="10" name="Straight Connector 18">
            <a:extLst>
              <a:ext uri="{FF2B5EF4-FFF2-40B4-BE49-F238E27FC236}">
                <a16:creationId xmlns:a16="http://schemas.microsoft.com/office/drawing/2014/main" xmlns="" id="{1124B3AE-D38B-4A63-B422-F9792E745B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F164D3-4C75-4EC8-94B5-D855D6AAA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556932"/>
            <a:ext cx="6380065" cy="3318936"/>
          </a:xfrm>
        </p:spPr>
        <p:txBody>
          <a:bodyPr>
            <a:normAutofit/>
          </a:bodyPr>
          <a:lstStyle/>
          <a:p>
            <a:r>
              <a:rPr lang="pl-PL" dirty="0"/>
              <a:t>7 marca 2018 po raz kolejny odbyła się akcja informacyjna o czerniaku. Tym razem programem</a:t>
            </a:r>
            <a:r>
              <a:rPr lang="pl-PL" dirty="0">
                <a:ea typeface="+mn-lt"/>
                <a:cs typeface="+mn-lt"/>
              </a:rPr>
              <a:t> objęto uczniów klasy pierwszej technikum oraz słuchaczy szkoły policealnej - kierunku technik masażysta.</a:t>
            </a:r>
            <a:endParaRPr lang="pl-PL" dirty="0"/>
          </a:p>
        </p:txBody>
      </p:sp>
      <p:pic>
        <p:nvPicPr>
          <p:cNvPr id="6" name="Picture 6" descr="Obraz zawierający osoba, wewnątrz, stół, kobieta&#10;&#10;Opis wygenerowany przy bardzo wysokim poziomie pewności">
            <a:extLst>
              <a:ext uri="{FF2B5EF4-FFF2-40B4-BE49-F238E27FC236}">
                <a16:creationId xmlns:a16="http://schemas.microsoft.com/office/drawing/2014/main" xmlns="" id="{C3A99549-89B4-4F4E-8075-58ECFE866B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7249" y="1239285"/>
            <a:ext cx="3586899" cy="2014036"/>
          </a:xfrm>
          <a:prstGeom prst="rect">
            <a:avLst/>
          </a:prstGeom>
          <a:ln w="57150" cmpd="thickThin">
            <a:noFill/>
            <a:miter lim="800000"/>
          </a:ln>
        </p:spPr>
      </p:pic>
      <p:pic>
        <p:nvPicPr>
          <p:cNvPr id="4" name="Picture 4" descr="Obraz zawierający stół, wewnątrz, osoba, siedzi&#10;&#10;Opis wygenerowany przy bardzo wysokim poziomie pewności">
            <a:extLst>
              <a:ext uri="{FF2B5EF4-FFF2-40B4-BE49-F238E27FC236}">
                <a16:creationId xmlns:a16="http://schemas.microsoft.com/office/drawing/2014/main" xmlns="" id="{25D0A065-1C44-42E3-A730-54FB82C731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5378" y="3761043"/>
            <a:ext cx="3518756" cy="1987387"/>
          </a:xfrm>
          <a:prstGeom prst="rect">
            <a:avLst/>
          </a:prstGeom>
          <a:ln w="57150" cmpd="thickThin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xmlns="" val="1851543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4A2AAA7B-DD5A-486B-B28F-F195883153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DB99B21-A649-42D2-BB86-486C2E73A0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4A631EEB-EF96-4032-8B47-62220C1316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90B37569-6E3D-4B34-AD3E-0FC79D7CB9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3A0A741-DE46-43B7-A732-2C6D71E7B1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3FB4AD13-112F-436E-9596-F7557110C0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E377E8-0E62-47B9-BDE1-AAECD6CE4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01" y="982132"/>
            <a:ext cx="6354633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100">
                <a:ea typeface="+mj-lt"/>
                <a:cs typeface="+mj-lt"/>
              </a:rPr>
              <a:t>Światowy Dzień Zdrowia 2018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496D98D9-A8AD-432E-BD4E-FF8001244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EFB30A-2AEE-4FFB-B1E1-D5FBBE4E2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556932"/>
            <a:ext cx="6380065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000">
                <a:ea typeface="+mn-lt"/>
                <a:cs typeface="+mn-lt"/>
              </a:rPr>
              <a:t>Tegoroczny Światowy Dzień Zdrowia obchodzony był pod hasłem „Zdrowie dla wszystkich", a głównym celem było zwrócenie uwagi na konieczność zapewnienia wszystkim ludziom dostępu do powszechnej opieki zdrowotnej. Z tej okazji uczniowie szkoły prowadzili edukację zdrowotną wśród mieszkańców miasta na temat profilaktyki chorób układu krążenia, ze szczególnym uwzględnieniem czynników, które w istotny sposób wpływają na ich rozwój, a więc nadciśnienie tętnicze i sposób odżywiania.</a:t>
            </a:r>
          </a:p>
        </p:txBody>
      </p:sp>
      <p:pic>
        <p:nvPicPr>
          <p:cNvPr id="4" name="Picture 4" descr="Obraz zawierający budynek, zewnętrzne, droga, osoba&#10;&#10;Opis wygenerowany przy bardzo wysokim poziomie pewności">
            <a:extLst>
              <a:ext uri="{FF2B5EF4-FFF2-40B4-BE49-F238E27FC236}">
                <a16:creationId xmlns:a16="http://schemas.microsoft.com/office/drawing/2014/main" xmlns="" id="{573CE545-912E-4F35-8535-85F6C54E97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55" r="-3" b="-3"/>
          <a:stretch/>
        </p:blipFill>
        <p:spPr>
          <a:xfrm>
            <a:off x="8137325" y="899232"/>
            <a:ext cx="3198710" cy="2325336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6" name="Picture 6" descr="Obraz zawierający podłoże, budynek, krzesło, wewnątrz&#10;&#10;Opis wygenerowany przy bardzo wysokim poziomie pewności">
            <a:extLst>
              <a:ext uri="{FF2B5EF4-FFF2-40B4-BE49-F238E27FC236}">
                <a16:creationId xmlns:a16="http://schemas.microsoft.com/office/drawing/2014/main" xmlns="" id="{5FFB0FA3-2A29-42C9-B991-9A3A2516E8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" b="3088"/>
          <a:stretch/>
        </p:blipFill>
        <p:spPr>
          <a:xfrm>
            <a:off x="8135453" y="3631646"/>
            <a:ext cx="3188077" cy="2325336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xmlns="" val="4156027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5E66D3F-14EA-4BCD-819B-EEF581746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49D3EDE-CC3B-4573-A04B-26F32F1B2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00D0D4B-CC81-434D-B595-71AA691923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B8047919-8C66-4EF3-9979-FB7112EB66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C00195C4-7BCF-469C-A003-AC2F0D2F91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CEE82425-33CD-4CF1-9623-91BECE687F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0D66E7-AEE8-4383-8866-5C8E11FA3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>
                <a:solidFill>
                  <a:srgbClr val="262626"/>
                </a:solidFill>
              </a:rPr>
              <a:t>Światowy Dzień Walki z AIDS 2018</a:t>
            </a:r>
          </a:p>
          <a:p>
            <a:pPr>
              <a:lnSpc>
                <a:spcPct val="90000"/>
              </a:lnSpc>
            </a:pPr>
            <a:endParaRPr lang="pl-PL">
              <a:solidFill>
                <a:srgbClr val="262626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D5289D1-D3B7-4C53-823E-280A79C02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Obraz zawierający osoba, znak, wewnątrz, kobieta&#10;&#10;Opis wygenerowany przy bardzo wysokim poziomie pewności">
            <a:extLst>
              <a:ext uri="{FF2B5EF4-FFF2-40B4-BE49-F238E27FC236}">
                <a16:creationId xmlns:a16="http://schemas.microsoft.com/office/drawing/2014/main" xmlns="" id="{03F61B71-A3BA-476B-86F4-F96A3041B0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683" y="2249247"/>
            <a:ext cx="3876801" cy="218070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456CE10-0EE3-4503-ACF3-1D53A6FDBB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372F50-BA6F-40C7-BC0C-F92A5C3B6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r>
              <a:rPr lang="pl-PL" sz="2200">
                <a:solidFill>
                  <a:srgbClr val="262626"/>
                </a:solidFill>
                <a:ea typeface="+mn-lt"/>
                <a:cs typeface="+mn-lt"/>
              </a:rPr>
              <a:t>W związku z obchodzonym 1 grudnia Światowym Dniem Walki z AIDS, trzy uczennice naszego technikum wzięły udział w powiatowym Konkursie Wiedzy o HIV i AIDS zorganizowanym przez Liceum Ogólnokształcące nr 1 oraz Powiatową Stację Sanitarno- Epidemiologiczną w Prudniku, pod patronatem Starosty Prudnickiego.</a:t>
            </a:r>
            <a:endParaRPr lang="pl-PL" sz="2200">
              <a:solidFill>
                <a:srgbClr val="262626"/>
              </a:solidFill>
            </a:endParaRPr>
          </a:p>
          <a:p>
            <a:endParaRPr lang="pl-PL" sz="2200">
              <a:solidFill>
                <a:srgbClr val="262626"/>
              </a:solidFill>
            </a:endParaRPr>
          </a:p>
          <a:p>
            <a:endParaRPr lang="pl-PL" sz="2200">
              <a:solidFill>
                <a:srgbClr val="262626"/>
              </a:solidFill>
            </a:endParaRPr>
          </a:p>
          <a:p>
            <a:endParaRPr lang="pl-PL" sz="220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344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6B5CB5-1A7C-49EB-860E-D3765AC56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ea typeface="+mj-lt"/>
                <a:cs typeface="+mj-lt"/>
              </a:rPr>
              <a:t>Jakie są główne cechy Szkoły Promującej Zdrowie?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8A0BEC-17F2-423D-B96A-FF4C2CAAB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743837"/>
            <a:ext cx="9601196" cy="313203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pl-PL" dirty="0">
                <a:ea typeface="+mn-lt"/>
                <a:cs typeface="+mn-lt"/>
              </a:rPr>
              <a:t>Edukacja zdrowotna jako ważny element programu nauczania szkoły.</a:t>
            </a:r>
            <a:endParaRPr lang="pl-PL" dirty="0"/>
          </a:p>
          <a:p>
            <a:pPr marL="457200" indent="-457200">
              <a:buAutoNum type="arabicPeriod"/>
            </a:pPr>
            <a:r>
              <a:rPr lang="pl-PL" dirty="0">
                <a:ea typeface="+mn-lt"/>
                <a:cs typeface="+mn-lt"/>
              </a:rPr>
              <a:t>Etos zdrowia w szkole - troska o dobre samopoczucie uczniów i wszystkich pracowników szkoły.</a:t>
            </a:r>
            <a:endParaRPr lang="en-US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dirty="0" err="1"/>
              <a:t>Współdziałanie</a:t>
            </a:r>
            <a:r>
              <a:rPr lang="en-US" dirty="0"/>
              <a:t> z </a:t>
            </a:r>
            <a:r>
              <a:rPr lang="en-US" dirty="0" err="1"/>
              <a:t>rodzicami</a:t>
            </a:r>
            <a:r>
              <a:rPr lang="en-US" dirty="0"/>
              <a:t> </a:t>
            </a:r>
            <a:r>
              <a:rPr lang="en-US" dirty="0" err="1"/>
              <a:t>oraz</a:t>
            </a:r>
            <a:r>
              <a:rPr lang="en-US" dirty="0"/>
              <a:t> </a:t>
            </a:r>
            <a:r>
              <a:rPr lang="en-US" dirty="0" err="1"/>
              <a:t>społecznością</a:t>
            </a:r>
            <a:r>
              <a:rPr lang="en-US" dirty="0"/>
              <a:t> </a:t>
            </a:r>
            <a:r>
              <a:rPr lang="en-US" dirty="0" err="1"/>
              <a:t>lokalną</a:t>
            </a:r>
            <a:r>
              <a:rPr lang="en-US" dirty="0"/>
              <a:t>.</a:t>
            </a:r>
            <a:br>
              <a:rPr lang="en-US" dirty="0"/>
            </a:br>
            <a:endParaRPr lang="en-US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943774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xmlns="" id="{6A9BC876-571A-45A6-93A3-FB2839CE66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2">
            <a:extLst>
              <a:ext uri="{FF2B5EF4-FFF2-40B4-BE49-F238E27FC236}">
                <a16:creationId xmlns:a16="http://schemas.microsoft.com/office/drawing/2014/main" xmlns="" id="{F484B2EA-E61C-489C-A595-1601912470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9E987F02-C120-4654-AD1E-98AF4B643E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4E470B5-B546-4390-9A0D-408D49895E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D061B9CE-C400-4868-9385-01A0BBB98C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40C49D50-A49B-4F80-81C4-05BBCF4B5A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6C718C-B337-4D1A-9294-94A9C8E89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01" y="982132"/>
            <a:ext cx="6354633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/>
              <a:t>100 kilometrów na 100-lecie niepodległości Polski</a:t>
            </a:r>
          </a:p>
          <a:p>
            <a:pPr>
              <a:lnSpc>
                <a:spcPct val="90000"/>
              </a:lnSpc>
            </a:pPr>
            <a:endParaRPr lang="pl-PL"/>
          </a:p>
        </p:txBody>
      </p:sp>
      <p:cxnSp>
        <p:nvCxnSpPr>
          <p:cNvPr id="10" name="Straight Connector 18">
            <a:extLst>
              <a:ext uri="{FF2B5EF4-FFF2-40B4-BE49-F238E27FC236}">
                <a16:creationId xmlns:a16="http://schemas.microsoft.com/office/drawing/2014/main" xmlns="" id="{1124B3AE-D38B-4A63-B422-F9792E745B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9CD2C4-1825-4F88-9FCD-136F7489A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556932"/>
            <a:ext cx="6380065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000">
                <a:ea typeface="+mn-lt"/>
                <a:cs typeface="+mn-lt"/>
              </a:rPr>
              <a:t>9 listopada podsumowaliśmy innowację, która odbyła się w ramach zajęć wychowania fizycznego pod hasłem „100 kilometrów na 100-lecie niepodległości Polski”.</a:t>
            </a:r>
            <a:endParaRPr lang="pl-PL" sz="2000"/>
          </a:p>
          <a:p>
            <a:pPr>
              <a:lnSpc>
                <a:spcPct val="90000"/>
              </a:lnSpc>
            </a:pPr>
            <a:r>
              <a:rPr lang="pl-PL" sz="2000">
                <a:ea typeface="+mn-lt"/>
                <a:cs typeface="+mn-lt"/>
              </a:rPr>
              <a:t>Zadaniem każdej klasy było w ciągu 3 tygodni pokonać jak największą ilość kilometrów. W pierwszym tygodniu młodzież kręciła kilometry na siłowni szkolnej, w drugim tygodniu odbyły się sztafety biegowe, w trzecim tygodniu były zajęcia z turystyki pieszej, natomiast w czwartym tygodniu na podsumowanie projektu młodzież oglądała film  pt.„Najlepszy”. </a:t>
            </a:r>
            <a:endParaRPr lang="pl-PL" sz="2000"/>
          </a:p>
          <a:p>
            <a:pPr>
              <a:lnSpc>
                <a:spcPct val="90000"/>
              </a:lnSpc>
            </a:pPr>
            <a:endParaRPr lang="pl-PL" sz="2000"/>
          </a:p>
        </p:txBody>
      </p:sp>
      <p:pic>
        <p:nvPicPr>
          <p:cNvPr id="6" name="Picture 6" descr="Obraz zawierający tekst&#10;&#10;Opis wygenerowany przy bardzo wysokim poziomie pewności">
            <a:extLst>
              <a:ext uri="{FF2B5EF4-FFF2-40B4-BE49-F238E27FC236}">
                <a16:creationId xmlns:a16="http://schemas.microsoft.com/office/drawing/2014/main" xmlns="" id="{CB6F78F3-085D-4CF2-89B5-5F9443F93F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532" y="1210530"/>
            <a:ext cx="3644408" cy="2042790"/>
          </a:xfrm>
          <a:prstGeom prst="rect">
            <a:avLst/>
          </a:prstGeom>
          <a:ln w="57150" cmpd="thickThin">
            <a:noFill/>
            <a:miter lim="800000"/>
          </a:ln>
        </p:spPr>
      </p:pic>
      <p:pic>
        <p:nvPicPr>
          <p:cNvPr id="4" name="Picture 4" descr="Obraz zawierający ściana, wewnątrz, podłoże, osoba&#10;&#10;Opis wygenerowany przy bardzo wysokim poziomie pewności">
            <a:extLst>
              <a:ext uri="{FF2B5EF4-FFF2-40B4-BE49-F238E27FC236}">
                <a16:creationId xmlns:a16="http://schemas.microsoft.com/office/drawing/2014/main" xmlns="" id="{02C0651D-9FDD-4AD0-95A7-042B833FA5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2283" y="3660401"/>
            <a:ext cx="3662530" cy="2044896"/>
          </a:xfrm>
          <a:prstGeom prst="rect">
            <a:avLst/>
          </a:prstGeom>
          <a:ln w="57150" cmpd="thickThin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xmlns="" val="278682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575D7A7-3C36-4508-9BC6-70A93BD3C4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C964A0D-06B7-4C16-AC9F-20ADDA8059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F5703F5C-55DF-45CD-BC3F-3BE8F10339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A8C7134F-70F9-4826-A97E-9B39AEA08F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39351E73-B6DD-4B56-8EE9-C16B5711C4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E446D0E-6531-40B7-A182-FB86024397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D6DABB5-1FC3-4E21-AC84-4685B03C9F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5">
              <a:alphaModFix amt="8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C5790B5-250E-45E6-A05D-C3D1D459B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68158C4B-1BFE-4F6D-B2C1-0066FA119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21" name="Rounded Rectangle 17">
              <a:extLst>
                <a:ext uri="{FF2B5EF4-FFF2-40B4-BE49-F238E27FC236}">
                  <a16:creationId xmlns:a16="http://schemas.microsoft.com/office/drawing/2014/main" xmlns="" id="{4A8E3562-03A2-4AF3-89BB-B227ED3261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BD9DF111-5BF8-4312-BECB-94BBCF29EC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3" name="Rounded Rectangle 20">
              <a:extLst>
                <a:ext uri="{FF2B5EF4-FFF2-40B4-BE49-F238E27FC236}">
                  <a16:creationId xmlns:a16="http://schemas.microsoft.com/office/drawing/2014/main" xmlns="" id="{9EEB3A31-82B4-41D6-BEAB-3CC49BBCBE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28C66B30-E9F1-40DD-A809-6A1282E237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5E5ABF-9A1D-41AA-B408-B8412AE01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Koniec!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1842FE-6101-4FD6-89CD-8EBF2082E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398" y="3657597"/>
            <a:ext cx="6815669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100">
                <a:solidFill>
                  <a:schemeClr val="tx1"/>
                </a:solidFill>
              </a:rPr>
              <a:t>Wykonała: Kamila Chmarny 3A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14319AF2-886A-4C5D-B34C-17FCB0267E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93948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xmlns="" id="{7E61F402-3445-458A-9A2B-D28FD28839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xmlns="" id="{A673C096-95AE-4644-B76C-1DF1B667DC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7A91835-418B-4867-87D7-1376A57F3F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5B511A1-E0EC-49FE-8068-9DA29CD00E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4A61BC5F-ADA4-4DBA-9C6B-E17E0B82EC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1CE6F7D2-ACED-47D2-BEFD-FB26F75374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359E70-976D-4AED-B97D-6DBE30396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endParaRPr lang="pl-PL" sz="2800">
              <a:solidFill>
                <a:srgbClr val="262626"/>
              </a:solidFill>
            </a:endParaRPr>
          </a:p>
        </p:txBody>
      </p:sp>
      <p:cxnSp>
        <p:nvCxnSpPr>
          <p:cNvPr id="20" name="Straight Connector 16">
            <a:extLst>
              <a:ext uri="{FF2B5EF4-FFF2-40B4-BE49-F238E27FC236}">
                <a16:creationId xmlns:a16="http://schemas.microsoft.com/office/drawing/2014/main" xmlns="" id="{2BE880E9-2B86-4CDB-B5B7-308745CDD1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E3EBAE-C6B5-46B3-9518-3BAA2BD77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dirty="0">
                <a:solidFill>
                  <a:srgbClr val="262626"/>
                </a:solidFill>
                <a:ea typeface="+mn-lt"/>
                <a:cs typeface="+mn-lt"/>
              </a:rPr>
              <a:t>W kwietniu 2016 roku, nasza szkoła, po okresie przygotowawczym, została przyjęta do Sieci Opolskich Szkół Promujących Zdrowie.</a:t>
            </a:r>
            <a:endParaRPr lang="pl-PL" sz="2800">
              <a:solidFill>
                <a:srgbClr val="262626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8AE9980-0F11-459A-A93B-CEA49E086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2242" y="982131"/>
            <a:ext cx="3462317" cy="4893735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xmlns="" val="793366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0B2939-8D15-4760-AD92-D7ABC35A0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488E61-6AC9-46CB-B704-39BB19A52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/>
              <a:t>W nieco ponad 3 lata od wstąpienia Medyka w szeregi Szkół Promujących Zdrowie miało miejsce wiele działań mających na celu uświadomienie uczniów jak ważne jest zdrowie...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4856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2AC0F86-9A78-4E84-A4B4-ADB8B2629A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AF78B9E-8BE2-4706-9377-A05FA25ABA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32CDFDE2-4DB3-4623-BA21-187D1B710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ED74B2AA-1443-4E9B-8462-F7F5B85259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9BB652B6-7300-49EC-9422-EF5342492A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D0909587-01DE-424D-A15F-DAA28CF2CD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DC0D6A-057F-432A-BAC8-90F477D7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100"/>
              <a:t>Europejski Tydzień Sportu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9A54E25-1C05-48E5-A5CC-3778C1D363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6B538D57-E8F1-4C59-847D-ACE6610F3B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534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E5D0023-B23E-4823-8D72-B07FFF8CAE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81869E-9D05-4B10-A091-696523B71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5146" y="2556932"/>
            <a:ext cx="4079637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pl-PL" sz="1500" dirty="0">
                <a:ea typeface="+mn-lt"/>
                <a:cs typeface="+mn-lt"/>
              </a:rPr>
              <a:t>   </a:t>
            </a:r>
            <a:r>
              <a:rPr lang="pl-PL" sz="1800" dirty="0">
                <a:ea typeface="+mn-lt"/>
                <a:cs typeface="+mn-lt"/>
              </a:rPr>
              <a:t> To ogólnoeuropejskie wydarzenie powstało z myślą o wszystkich obywatelach, bez względu na wiek, pochodzenie, poziom sprawności. Również w naszej szkole ten tydzień służył rywalizacji młodzieży w wewnątrzszkolnych rozgrywkach sportowych, w których organizatorami oraz sędziami była młodzież „MEDYKA”. 12.09.2016 odbyły się zawody w siatkówkę a 15.09.2016 zawody w piłkę nożną</a:t>
            </a:r>
            <a:endParaRPr lang="pl-PL" sz="1800" dirty="0"/>
          </a:p>
          <a:p>
            <a:pPr marL="0" indent="0">
              <a:lnSpc>
                <a:spcPct val="90000"/>
              </a:lnSpc>
              <a:buNone/>
            </a:pPr>
            <a:endParaRPr lang="pl-PL" sz="1500"/>
          </a:p>
        </p:txBody>
      </p:sp>
    </p:spTree>
    <p:extLst>
      <p:ext uri="{BB962C8B-B14F-4D97-AF65-F5344CB8AC3E}">
        <p14:creationId xmlns:p14="http://schemas.microsoft.com/office/powerpoint/2010/main" xmlns="" val="420702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2AC0F86-9A78-4E84-A4B4-ADB8B2629A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AF78B9E-8BE2-4706-9377-A05FA25ABA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32CDFDE2-4DB3-4623-BA21-187D1B710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D74B2AA-1443-4E9B-8462-F7F5B85259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9BB652B6-7300-49EC-9422-EF5342492A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D0909587-01DE-424D-A15F-DAA28CF2CD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F767B3-8C2B-4CE9-B3CE-848BDFB95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800"/>
              <a:t>Indywidualne biegi przełajowe na szczeblu powiatowym</a:t>
            </a:r>
          </a:p>
          <a:p>
            <a:pPr>
              <a:lnSpc>
                <a:spcPct val="90000"/>
              </a:lnSpc>
            </a:pPr>
            <a:endParaRPr lang="pl-PL" sz="2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9A54E25-1C05-48E5-A5CC-3778C1D363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84533A0-7855-41C5-9DF1-748145D543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68" r="22685" b="-2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0E5D0023-B23E-4823-8D72-B07FFF8CAE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B913B8-07A7-43FC-AE10-C59ADC6AE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000">
                <a:ea typeface="+mn-lt"/>
                <a:cs typeface="+mn-lt"/>
              </a:rPr>
              <a:t>W dniu 28 września 2016 roku odbyły się w Prudniku indywidualne biegi przełajowe. Nasi chłopcy rywalizowali na dystansie 2500 m, a dziewczyny na dystansie 1500 m. 6 zawodników uzyskało awans do finału wojewódzkiego, który odbędzie się 6 października w Lasocicach. </a:t>
            </a:r>
            <a:endParaRPr lang="pl-PL" sz="2000"/>
          </a:p>
        </p:txBody>
      </p:sp>
    </p:spTree>
    <p:extLst>
      <p:ext uri="{BB962C8B-B14F-4D97-AF65-F5344CB8AC3E}">
        <p14:creationId xmlns:p14="http://schemas.microsoft.com/office/powerpoint/2010/main" xmlns="" val="2868444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xmlns="" id="{6A9BC876-571A-45A6-93A3-FB2839CE66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2">
            <a:extLst>
              <a:ext uri="{FF2B5EF4-FFF2-40B4-BE49-F238E27FC236}">
                <a16:creationId xmlns:a16="http://schemas.microsoft.com/office/drawing/2014/main" xmlns="" id="{F484B2EA-E61C-489C-A595-1601912470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9E987F02-C120-4654-AD1E-98AF4B643E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4E470B5-B546-4390-9A0D-408D49895E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D061B9CE-C400-4868-9385-01A0BBB98C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40C49D50-A49B-4F80-81C4-05BBCF4B5A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351A3-D6B7-41F3-8404-17903C9F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01" y="982132"/>
            <a:ext cx="6354633" cy="1303867"/>
          </a:xfrm>
        </p:spPr>
        <p:txBody>
          <a:bodyPr>
            <a:normAutofit/>
          </a:bodyPr>
          <a:lstStyle/>
          <a:p>
            <a:r>
              <a:rPr lang="pl-PL" dirty="0"/>
              <a:t>Wyjście na Biskupią Kopę</a:t>
            </a:r>
          </a:p>
        </p:txBody>
      </p:sp>
      <p:cxnSp>
        <p:nvCxnSpPr>
          <p:cNvPr id="10" name="Straight Connector 18">
            <a:extLst>
              <a:ext uri="{FF2B5EF4-FFF2-40B4-BE49-F238E27FC236}">
                <a16:creationId xmlns:a16="http://schemas.microsoft.com/office/drawing/2014/main" xmlns="" id="{1124B3AE-D38B-4A63-B422-F9792E745B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9944A6-DED4-4955-A137-64386984D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556932"/>
            <a:ext cx="6380065" cy="3318936"/>
          </a:xfrm>
        </p:spPr>
        <p:txBody>
          <a:bodyPr>
            <a:normAutofit/>
          </a:bodyPr>
          <a:lstStyle/>
          <a:p>
            <a:r>
              <a:rPr lang="pl-PL" dirty="0">
                <a:ea typeface="+mn-lt"/>
                <a:cs typeface="+mn-lt"/>
              </a:rPr>
              <a:t> Środa 19 października 2016 była dniem idealnym na wznoszenie się nad poziomy (także morza). Uczniowie naszego technikum oraz słuchaczki wydziału Opiekunka Dziecięca postanowili sobie za cel zdobycie Biskupiej Kopy - najwyższego szczytu Opolszczyzny.</a:t>
            </a:r>
            <a:endParaRPr lang="pl-PL" dirty="0"/>
          </a:p>
        </p:txBody>
      </p:sp>
      <p:pic>
        <p:nvPicPr>
          <p:cNvPr id="4" name="Picture 4" descr="Obraz zawierający zewnętrzne, niebo, trawa, drzewo&#10;&#10;Opis wygenerowany przy bardzo wysokim poziomie pewności">
            <a:extLst>
              <a:ext uri="{FF2B5EF4-FFF2-40B4-BE49-F238E27FC236}">
                <a16:creationId xmlns:a16="http://schemas.microsoft.com/office/drawing/2014/main" xmlns="" id="{7564E889-5C76-49F9-B8A4-D9D59B7642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9267" y="1158024"/>
            <a:ext cx="3086071" cy="2282204"/>
          </a:xfrm>
          <a:prstGeom prst="rect">
            <a:avLst/>
          </a:prstGeom>
          <a:ln w="57150" cmpd="thickThin">
            <a:noFill/>
            <a:miter lim="800000"/>
          </a:ln>
        </p:spPr>
      </p:pic>
      <p:pic>
        <p:nvPicPr>
          <p:cNvPr id="6" name="Picture 6" descr="Obraz zawierający drzewo, zewnętrzne, podłoże, droga&#10;&#10;Opis wygenerowany przy bardzo wysokim poziomie pewności">
            <a:extLst>
              <a:ext uri="{FF2B5EF4-FFF2-40B4-BE49-F238E27FC236}">
                <a16:creationId xmlns:a16="http://schemas.microsoft.com/office/drawing/2014/main" xmlns="" id="{13F6466D-F459-4229-896E-A136F150A4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9267" y="3631646"/>
            <a:ext cx="3086071" cy="2310959"/>
          </a:xfrm>
          <a:prstGeom prst="rect">
            <a:avLst/>
          </a:prstGeom>
          <a:ln w="57150" cmpd="thickThin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xmlns="" val="1109603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EE15D8F5-87D0-452C-93FB-8CA3F98D79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9BCF8C7-8464-4B36-AF07-C89E5129ED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69A16566-722B-41C8-8B9F-B133B71E23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5F929A8C-ADE2-462E-A437-C028E46486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117397E4-1968-4513-988E-69C130AC1E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DA0B6105-4183-4AEC-BDB1-E67B7B2C70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6F40FF-0C53-4C70-AAC9-5039F1F70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58" y="982132"/>
            <a:ext cx="4842190" cy="177481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700"/>
              <a:t>PAŹDZIERNIK MIESIĄCEM WALKI Z RAKIEM PIERSI</a:t>
            </a:r>
          </a:p>
          <a:p>
            <a:pPr>
              <a:lnSpc>
                <a:spcPct val="90000"/>
              </a:lnSpc>
            </a:pPr>
            <a:endParaRPr lang="pl-PL" sz="370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A8B956C-6D95-401E-8C33-997227D9D4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46233" y="2838638"/>
            <a:ext cx="46634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Obraz zawierający osoba, stół, wewnątrz, kobieta&#10;&#10;Opis wygenerowany przy bardzo wysokim poziomie pewności">
            <a:extLst>
              <a:ext uri="{FF2B5EF4-FFF2-40B4-BE49-F238E27FC236}">
                <a16:creationId xmlns:a16="http://schemas.microsoft.com/office/drawing/2014/main" xmlns="" id="{07F37DF5-76AE-454D-AF82-63E133AD50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445" r="7817"/>
          <a:stretch/>
        </p:blipFill>
        <p:spPr>
          <a:xfrm>
            <a:off x="1295401" y="3153522"/>
            <a:ext cx="2216907" cy="2418902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6" name="Picture 6" descr="Obraz zawierający stół, wewnątrz, podłoże, ściana&#10;&#10;Opis wygenerowany przy bardzo wysokim poziomie pewności">
            <a:extLst>
              <a:ext uri="{FF2B5EF4-FFF2-40B4-BE49-F238E27FC236}">
                <a16:creationId xmlns:a16="http://schemas.microsoft.com/office/drawing/2014/main" xmlns="" id="{C547058E-8615-4279-A85C-0DE0CC24CAA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3" b="18621"/>
          <a:stretch/>
        </p:blipFill>
        <p:spPr>
          <a:xfrm>
            <a:off x="3837973" y="3153522"/>
            <a:ext cx="2229372" cy="2418902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0D2168-BFCF-4D9F-81C2-7C64B9E24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33" y="1158023"/>
            <a:ext cx="4528947" cy="469633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pl-PL" sz="2200" dirty="0">
                <a:ea typeface="+mn-lt"/>
                <a:cs typeface="+mn-lt"/>
              </a:rPr>
              <a:t>Aby promować działania związane z samobadaniem w naszej szkole przez cały miesiąc wisiały plakaty, zwracające uwagę na profilaktykę tej choroby.</a:t>
            </a:r>
            <a:endParaRPr lang="pl-PL" sz="2200" dirty="0"/>
          </a:p>
          <a:p>
            <a:pPr>
              <a:lnSpc>
                <a:spcPct val="90000"/>
              </a:lnSpc>
            </a:pPr>
            <a:r>
              <a:rPr lang="pl-PL" sz="2200" b="1" dirty="0">
                <a:ea typeface="+mn-lt"/>
                <a:cs typeface="+mn-lt"/>
              </a:rPr>
              <a:t>26 października 2016</a:t>
            </a:r>
            <a:r>
              <a:rPr lang="pl-PL" sz="2200" dirty="0">
                <a:ea typeface="+mn-lt"/>
                <a:cs typeface="+mn-lt"/>
              </a:rPr>
              <a:t> odbył się pokaz </a:t>
            </a:r>
            <a:r>
              <a:rPr lang="pl-PL" sz="2200" dirty="0" err="1">
                <a:ea typeface="+mn-lt"/>
                <a:cs typeface="+mn-lt"/>
              </a:rPr>
              <a:t>samoobadania</a:t>
            </a:r>
            <a:r>
              <a:rPr lang="pl-PL" sz="2200" dirty="0">
                <a:ea typeface="+mn-lt"/>
                <a:cs typeface="+mn-lt"/>
              </a:rPr>
              <a:t> piersi prowadzony przez p. Halinę </a:t>
            </a:r>
            <a:r>
              <a:rPr lang="pl-PL" sz="2200" dirty="0" err="1">
                <a:ea typeface="+mn-lt"/>
                <a:cs typeface="+mn-lt"/>
              </a:rPr>
              <a:t>Maciuch</a:t>
            </a:r>
            <a:r>
              <a:rPr lang="pl-PL" sz="2200" dirty="0">
                <a:ea typeface="+mn-lt"/>
                <a:cs typeface="+mn-lt"/>
              </a:rPr>
              <a:t> wraz ze słuchaczkami p. Małgorzatą Linek i p. Darią Sokołowską. Każda uczennica, słuchaczka i nauczycielka miała możliwość zapoznania się z technikami samobadania piersi, które mogą kiedyś uratować zdrowie i życie.</a:t>
            </a:r>
            <a:endParaRPr lang="pl-PL" sz="2200" dirty="0"/>
          </a:p>
          <a:p>
            <a:pPr>
              <a:lnSpc>
                <a:spcPct val="90000"/>
              </a:lnSpc>
            </a:pPr>
            <a:endParaRPr lang="pl-PL" sz="2000"/>
          </a:p>
        </p:txBody>
      </p:sp>
    </p:spTree>
    <p:extLst>
      <p:ext uri="{BB962C8B-B14F-4D97-AF65-F5344CB8AC3E}">
        <p14:creationId xmlns:p14="http://schemas.microsoft.com/office/powerpoint/2010/main" xmlns="" val="616285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494</Words>
  <Application>Microsoft Office PowerPoint</Application>
  <PresentationFormat>Niestandardowy</PresentationFormat>
  <Paragraphs>69</Paragraphs>
  <Slides>31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Organic</vt:lpstr>
      <vt:lpstr>Medyk- Szkoła Promująca Zdrowie</vt:lpstr>
      <vt:lpstr>Co to tak właściwie jest?</vt:lpstr>
      <vt:lpstr>Jakie są główne cechy Szkoły Promującej Zdrowie?</vt:lpstr>
      <vt:lpstr>Slajd 4</vt:lpstr>
      <vt:lpstr>Slajd 5</vt:lpstr>
      <vt:lpstr>Europejski Tydzień Sportu</vt:lpstr>
      <vt:lpstr>Indywidualne biegi przełajowe na szczeblu powiatowym </vt:lpstr>
      <vt:lpstr>Wyjście na Biskupią Kopę</vt:lpstr>
      <vt:lpstr>PAŹDZIERNIK MIESIĄCEM WALKI Z RAKIEM PIERSI </vt:lpstr>
      <vt:lpstr>Etap szkolny XXV edycji Olimpiady Promocji Zdrowego Stylu Życia PCK </vt:lpstr>
      <vt:lpstr>Nasze futbolistki drugie w powiecie ! </vt:lpstr>
      <vt:lpstr>Spotkanie z Panią Barbarą Niewiedział</vt:lpstr>
      <vt:lpstr>Teatr Profilaktyczno-Edukacyjny  </vt:lpstr>
      <vt:lpstr>   Podstępne WZW   </vt:lpstr>
      <vt:lpstr>Dzień Zdrowej Przekąski </vt:lpstr>
      <vt:lpstr>Znamię? Znam je </vt:lpstr>
      <vt:lpstr>Happening przeciw depresji </vt:lpstr>
      <vt:lpstr>Europejski Tydzień Szczepień </vt:lpstr>
      <vt:lpstr>Dzień Zdrowego Ucznia 2017 </vt:lpstr>
      <vt:lpstr>,,Rakoobrona" - czyli jak nie dać się nowotworom złośliwym </vt:lpstr>
      <vt:lpstr>Szkolne eliminacje do powiatowego Konkursu Wiedzy o HIV i AIDS </vt:lpstr>
      <vt:lpstr>Powiatowe Indywidualne Biegi Przełajowe Dziewcząt i Chłopców </vt:lpstr>
      <vt:lpstr>Promujemy zdrowie z Prudnickim Centrum Medycznym </vt:lpstr>
      <vt:lpstr>Światowy Dzień Walki z AIDS </vt:lpstr>
      <vt:lpstr> III miejsce w Olimpiadzie Promocji Zdrowego Stylu Życia PCK </vt:lpstr>
      <vt:lpstr>Mistrzostwa Medyka w tenisie stołowym </vt:lpstr>
      <vt:lpstr>Znamię? Znam je - czyli co musisz wiedzieć o czerniaku skóry </vt:lpstr>
      <vt:lpstr>Światowy Dzień Zdrowia 2018</vt:lpstr>
      <vt:lpstr>Światowy Dzień Walki z AIDS 2018 </vt:lpstr>
      <vt:lpstr>100 kilometrów na 100-lecie niepodległości Polski </vt:lpstr>
      <vt:lpstr>Koniec!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Nauczyciel</dc:creator>
  <cp:lastModifiedBy>Nauczyciel</cp:lastModifiedBy>
  <cp:revision>1548</cp:revision>
  <dcterms:created xsi:type="dcterms:W3CDTF">2013-08-01T09:50:33Z</dcterms:created>
  <dcterms:modified xsi:type="dcterms:W3CDTF">2019-10-21T11:10:16Z</dcterms:modified>
</cp:coreProperties>
</file>