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7BBD-C3F6-482B-B32A-800B9B826EBC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9394-2A4D-4C7F-A8DC-E108CA6EA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Slajd o przepisie</a:t>
            </a:r>
            <a:r>
              <a:rPr lang="pl-PL" baseline="0" dirty="0" smtClean="0"/>
              <a:t> z ręką</a:t>
            </a:r>
            <a:r>
              <a:rPr lang="pl-PL" dirty="0" smtClean="0"/>
              <a:t> z 2019 r.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Sędziowie VAR.</a:t>
            </a:r>
          </a:p>
          <a:p>
            <a:r>
              <a:rPr lang="pl-PL" dirty="0" smtClean="0"/>
              <a:t>Najbardziej </a:t>
            </a:r>
            <a:r>
              <a:rPr lang="pl-PL" dirty="0" err="1" smtClean="0"/>
              <a:t>zani</a:t>
            </a:r>
            <a:r>
              <a:rPr lang="pl-PL" dirty="0" smtClean="0"/>
              <a:t> sędziowie w Polsce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Ciekawostka:</a:t>
            </a:r>
          </a:p>
          <a:p>
            <a:r>
              <a:rPr lang="pl-PL" dirty="0" smtClean="0"/>
              <a:t>Sędziowie </a:t>
            </a:r>
            <a:r>
              <a:rPr lang="pl-PL" dirty="0" err="1" smtClean="0"/>
              <a:t>doliczją</a:t>
            </a:r>
            <a:r>
              <a:rPr lang="pl-PL" dirty="0" smtClean="0"/>
              <a:t> za każdą zmianę 30 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79394-2A4D-4C7F-A8DC-E108CA6EA3B2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9042BA-DE8E-4B8D-9A8D-9B29A005E1F3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122829-A6E9-4EFE-BF53-9F7788875E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Reprezentacja_Polski_w_pi%C5%82ce_no%C5%BCnej_m%C4%99%C5%BCczyz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Wszystko o piłce nożnej.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Jakub Kruczek </a:t>
            </a:r>
            <a:r>
              <a:rPr lang="pl-PL" dirty="0" err="1" smtClean="0"/>
              <a:t>kl.I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345983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Sędziowie, którzy są rozjemcami meczów </a:t>
            </a:r>
            <a:br>
              <a:rPr lang="pl-PL" dirty="0" smtClean="0"/>
            </a:br>
            <a:r>
              <a:rPr lang="pl-PL" dirty="0" smtClean="0"/>
              <a:t>są wyposażeni w: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żółty i czerwony kartonik, notes</a:t>
            </a:r>
            <a:br>
              <a:rPr lang="pl-PL" dirty="0" smtClean="0"/>
            </a:br>
            <a:r>
              <a:rPr lang="pl-PL" dirty="0" smtClean="0"/>
              <a:t>( do kar indywidualnych);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arbitrzy liniowi posiadają flagi sędziowskie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tablice do zmian</a:t>
            </a:r>
            <a:br>
              <a:rPr lang="pl-PL" dirty="0" smtClean="0"/>
            </a:br>
            <a:r>
              <a:rPr lang="pl-PL" dirty="0" smtClean="0"/>
              <a:t>( posiada je arbiter techniczny).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Gwizdek( służy do przerwania gry)</a:t>
            </a:r>
          </a:p>
          <a:p>
            <a:pPr marL="624078" indent="-514350">
              <a:buFont typeface="+mj-lt"/>
              <a:buAutoNum type="arabicParenR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Wyposażenie sędziego prowadzącego mecz.</a:t>
            </a:r>
            <a:endParaRPr lang="pl-PL" dirty="0"/>
          </a:p>
        </p:txBody>
      </p:sp>
      <p:pic>
        <p:nvPicPr>
          <p:cNvPr id="36866" name="Picture 2" descr="Znalezione obrazy dla zapytania flaga sÄdziow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808" y="3429000"/>
            <a:ext cx="1728192" cy="1575487"/>
          </a:xfrm>
          <a:prstGeom prst="rect">
            <a:avLst/>
          </a:prstGeom>
          <a:noFill/>
        </p:spPr>
      </p:pic>
      <p:pic>
        <p:nvPicPr>
          <p:cNvPr id="36868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2000250" cy="1609726"/>
          </a:xfrm>
          <a:prstGeom prst="rect">
            <a:avLst/>
          </a:prstGeom>
          <a:noFill/>
        </p:spPr>
      </p:pic>
      <p:pic>
        <p:nvPicPr>
          <p:cNvPr id="36870" name="Picture 6" descr="Znalezione obrazy dla zapytania flaga sÄdziow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564" y="5036495"/>
            <a:ext cx="2281436" cy="1821505"/>
          </a:xfrm>
          <a:prstGeom prst="rect">
            <a:avLst/>
          </a:prstGeom>
          <a:noFill/>
        </p:spPr>
      </p:pic>
      <p:pic>
        <p:nvPicPr>
          <p:cNvPr id="36872" name="Picture 8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9760"/>
          </a:xfrm>
        </p:spPr>
        <p:txBody>
          <a:bodyPr/>
          <a:lstStyle/>
          <a:p>
            <a:r>
              <a:rPr lang="pl-PL" dirty="0" smtClean="0"/>
              <a:t>W czasie meczów mamy momenty, gdy sędzia podbiega do monitora i sprawdza przebieg gry. Dzieje się tak gdy sędzia główny otrzyma informację od wozu VAR</a:t>
            </a:r>
            <a:br>
              <a:rPr lang="pl-PL" dirty="0" smtClean="0"/>
            </a:br>
            <a:r>
              <a:rPr lang="pl-PL" dirty="0" smtClean="0"/>
              <a:t>(z ang. Video </a:t>
            </a:r>
            <a:r>
              <a:rPr lang="pl-PL" dirty="0" err="1" smtClean="0"/>
              <a:t>Assistant</a:t>
            </a:r>
            <a:r>
              <a:rPr lang="pl-PL" dirty="0" smtClean="0"/>
              <a:t> </a:t>
            </a:r>
            <a:r>
              <a:rPr lang="pl-PL" dirty="0" err="1" smtClean="0"/>
              <a:t>Referee</a:t>
            </a:r>
            <a:r>
              <a:rPr lang="pl-PL" dirty="0" smtClean="0"/>
              <a:t>) co w języku polskim oznacza </a:t>
            </a:r>
            <a:r>
              <a:rPr lang="pl-PL" dirty="0" err="1" smtClean="0"/>
              <a:t>wideoweryfikacja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Sędziowie VAR.</a:t>
            </a:r>
            <a:endParaRPr lang="pl-PL" dirty="0"/>
          </a:p>
        </p:txBody>
      </p:sp>
      <p:pic>
        <p:nvPicPr>
          <p:cNvPr id="38914" name="Picture 2" descr="https://upload.wikimedia.org/wikipedia/commons/thumb/6/63/Baldomero_Toledo_checks_VAR_-_Seattle_Sounders_vs._Sporting_Kansas_City.jpg/220px-Baldomero_Toledo_checks_VAR_-_Seattle_Sounders_vs._Sporting_Kansas_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93729"/>
            <a:ext cx="2771800" cy="226427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067944" y="5301208"/>
            <a:ext cx="172819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Sędzia sprawdzający za pomocą VAR.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1947"/>
          </a:xfrm>
        </p:spPr>
        <p:txBody>
          <a:bodyPr/>
          <a:lstStyle/>
          <a:p>
            <a:r>
              <a:rPr lang="pl-PL" dirty="0" smtClean="0"/>
              <a:t>Istnieją cztery wypadki, podczas których arbiter korzysta z </a:t>
            </a:r>
            <a:r>
              <a:rPr lang="pl-PL" dirty="0" err="1" smtClean="0"/>
              <a:t>VAR-u</a:t>
            </a:r>
            <a:r>
              <a:rPr lang="pl-PL" dirty="0" smtClean="0"/>
              <a:t>. Są to: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Gol( uznanie, lub nieuznanie strzelonego gola)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Rzut karny( podyktowanie, lub anulowanie)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Czerwona kartka(jako pierwsza kara)</a:t>
            </a:r>
          </a:p>
          <a:p>
            <a:pPr marL="624078" indent="-514350">
              <a:buFont typeface="+mj-lt"/>
              <a:buAutoNum type="arabicParenR"/>
            </a:pPr>
            <a:r>
              <a:rPr lang="pl-PL" dirty="0" smtClean="0"/>
              <a:t>Ukaranie żółtą, lub czerwoną kartką niewłaściwego zawodnika.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Kiedy można skorzystać z tej technologii?</a:t>
            </a:r>
            <a:endParaRPr lang="pl-PL" dirty="0"/>
          </a:p>
        </p:txBody>
      </p:sp>
      <p:pic>
        <p:nvPicPr>
          <p:cNvPr id="40962" name="Picture 2" descr="VAR System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5157192"/>
            <a:ext cx="2095500" cy="1371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3816424"/>
          </a:xfrm>
        </p:spPr>
        <p:txBody>
          <a:bodyPr/>
          <a:lstStyle/>
          <a:p>
            <a:r>
              <a:rPr lang="pl-PL" dirty="0" smtClean="0"/>
              <a:t>Do najbardziej znanych sędziów piłkarskich</a:t>
            </a:r>
            <a:br>
              <a:rPr lang="pl-PL" dirty="0" smtClean="0"/>
            </a:br>
            <a:r>
              <a:rPr lang="pl-PL" dirty="0" smtClean="0"/>
              <a:t> w Polsce zaliczamy:</a:t>
            </a:r>
          </a:p>
          <a:p>
            <a:pPr marL="624078" indent="-514350">
              <a:buFont typeface="+mj-lt"/>
              <a:buAutoNum type="arabicPeriod"/>
            </a:pPr>
            <a:r>
              <a:rPr lang="pl-PL" dirty="0" smtClean="0"/>
              <a:t>Szymon Marciniak- sędzia </a:t>
            </a:r>
            <a:r>
              <a:rPr lang="pl-PL" b="1" dirty="0" smtClean="0"/>
              <a:t>UEFA </a:t>
            </a:r>
            <a:r>
              <a:rPr lang="pl-PL" b="1" dirty="0" err="1" smtClean="0"/>
              <a:t>Elite</a:t>
            </a:r>
            <a:r>
              <a:rPr lang="pl-PL" dirty="0" smtClean="0"/>
              <a:t>(najwyższy stopień sędziowski).</a:t>
            </a:r>
          </a:p>
          <a:p>
            <a:pPr marL="624078" indent="-514350">
              <a:buFont typeface="+mj-lt"/>
              <a:buAutoNum type="arabicPeriod"/>
            </a:pPr>
            <a:r>
              <a:rPr lang="pl-PL" dirty="0" smtClean="0"/>
              <a:t>Tomasz Musiał- sędzia międzynarodowy </a:t>
            </a:r>
            <a:br>
              <a:rPr lang="pl-PL" dirty="0" smtClean="0"/>
            </a:br>
            <a:r>
              <a:rPr lang="pl-PL" dirty="0" smtClean="0"/>
              <a:t>od 2014 roku.</a:t>
            </a:r>
          </a:p>
          <a:p>
            <a:pPr marL="624078" indent="-514350">
              <a:buFont typeface="+mj-lt"/>
              <a:buAutoNum type="arabicPeriod"/>
            </a:pPr>
            <a:r>
              <a:rPr lang="pl-PL" dirty="0" smtClean="0"/>
              <a:t>Paweł Gil- sędzia FIFA. Najczęściej można </a:t>
            </a:r>
            <a:br>
              <a:rPr lang="pl-PL" dirty="0" smtClean="0"/>
            </a:br>
            <a:r>
              <a:rPr lang="pl-PL" dirty="0" smtClean="0"/>
              <a:t>go spotkać w busie VAR.</a:t>
            </a:r>
          </a:p>
          <a:p>
            <a:pPr marL="624078" indent="-51435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Najbardziej znani sędziowie piłkarscy w Polsce.</a:t>
            </a:r>
            <a:endParaRPr lang="pl-PL" dirty="0"/>
          </a:p>
        </p:txBody>
      </p:sp>
      <p:pic>
        <p:nvPicPr>
          <p:cNvPr id="41986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1999"/>
            <a:ext cx="1524000" cy="22860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063880" y="38610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Paweł Gil</a:t>
            </a:r>
            <a:endParaRPr lang="pl-PL" dirty="0"/>
          </a:p>
        </p:txBody>
      </p:sp>
      <p:pic>
        <p:nvPicPr>
          <p:cNvPr id="41990" name="Picture 6" descr="Znalezione obrazy dla zapytania tomasz musiaÅ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3663728" cy="206084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779912" y="4826675"/>
            <a:ext cx="144016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 lewej strony: Tomasz Musiał, z prawej: Szymon Marciniak.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Sędzia daje zawodnikowi </a:t>
            </a:r>
            <a:r>
              <a:rPr lang="pl-PL" b="1" dirty="0" smtClean="0">
                <a:solidFill>
                  <a:srgbClr val="FFFF00"/>
                </a:solidFill>
              </a:rPr>
              <a:t>żółty kartonik</a:t>
            </a:r>
            <a:r>
              <a:rPr lang="pl-PL" dirty="0" smtClean="0"/>
              <a:t>, gdy on: wymusza faul, zagrywa ręką, dyskutuje z sędzią, pozbawi przeciwnika sytuacji strzeleckiej </a:t>
            </a:r>
            <a:r>
              <a:rPr lang="pl-PL" dirty="0" err="1" smtClean="0"/>
              <a:t>bądż</a:t>
            </a:r>
            <a:r>
              <a:rPr lang="pl-PL" dirty="0" smtClean="0"/>
              <a:t> pociąga za koszulkę.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Czerwoną kartkę</a:t>
            </a:r>
            <a:r>
              <a:rPr lang="pl-PL" dirty="0" smtClean="0"/>
              <a:t> zawodnik otrzymuje najczęściej jak : w ramach żółtej kartki, sfaulowanie przeciwnika z narażeniem go na uraz, lub nie sportowe zachowanie.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Kiedy sędzia upomina żółtym kartonem a kiedy czerwonym?</a:t>
            </a:r>
            <a:endParaRPr lang="pl-PL" dirty="0"/>
          </a:p>
        </p:txBody>
      </p:sp>
      <p:pic>
        <p:nvPicPr>
          <p:cNvPr id="4" name="Picture 2" descr="https://upload.wikimedia.org/wikipedia/commons/thumb/a/ae/Rot_und_Gelb_%28Fu%C3%9Fball%29-red_and_yellow_card_%28Soccer%29.jpg/250px-Rot_und_Gelb_%28Fu%C3%9Fball%29-red_and_yellow_card_%28Soccer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5067299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664295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 świecie piłki nożnej występuje wiele definicji, które arbitrom sprawiają problem. Do tej grupy zalicza się pojęcie spalonego.</a:t>
            </a:r>
          </a:p>
          <a:p>
            <a:r>
              <a:rPr lang="pl-PL" dirty="0" smtClean="0"/>
              <a:t>Zawodnik drużyny atakującej znajduje się na </a:t>
            </a:r>
            <a:r>
              <a:rPr lang="pl-PL" b="1" dirty="0" smtClean="0">
                <a:solidFill>
                  <a:srgbClr val="FF0000"/>
                </a:solidFill>
              </a:rPr>
              <a:t>pozycji spalonej</a:t>
            </a:r>
            <a:r>
              <a:rPr lang="pl-PL" dirty="0" smtClean="0"/>
              <a:t>, gdy jest na połowie przeciwnika i w momencie podania do niego piłki jest bliżej linii końcowej przeciwnika niż piłka i przedostatni zawodnik drużyny broniącej.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Spalony.</a:t>
            </a:r>
            <a:endParaRPr lang="pl-PL" dirty="0"/>
          </a:p>
        </p:txBody>
      </p:sp>
      <p:pic>
        <p:nvPicPr>
          <p:cNvPr id="43010" name="Picture 2" descr="https://upload.wikimedia.org/wikipedia/commons/thumb/a/ae/Spalony_w_pi%C5%82ce_no%C5%BCnej.svg/250px-Spalony_w_pi%C5%82ce_no%C5%BCnej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3563888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pl-PL" dirty="0" smtClean="0"/>
              <a:t>Przywilej korzyści to zasad, którą kierują się sędziowie jest </a:t>
            </a:r>
            <a:r>
              <a:rPr lang="pl-PL" b="1" dirty="0" smtClean="0"/>
              <a:t>przywilej korzyści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Przywilej korzyści- oznacza opuszczenie akcji. Arbiter widzi, że drużyna ma godną sytuację to pozwala grać dalej. Sędzia ma prawo wrócić do akcji, czyli dać rzut wolny i jak trzeba to ukarać zawodnika, który popełnił przewinienie.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4981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Panie sędzio czemu pan nie zagwizdał?! Pojęcie przywileju korzyści.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Mecz trwa 90 minut. Jest podzielony na </a:t>
            </a:r>
            <a:br>
              <a:rPr lang="pl-PL" dirty="0" smtClean="0"/>
            </a:br>
            <a:r>
              <a:rPr lang="pl-PL" dirty="0" smtClean="0"/>
              <a:t>2 równe części: 2 połowy po 45 minut. Sędzia do regulaminowych 90 minut ma prawo dodać minuty, które spowodowane są przerwą w grze.</a:t>
            </a:r>
          </a:p>
          <a:p>
            <a:r>
              <a:rPr lang="pl-PL" dirty="0" smtClean="0"/>
              <a:t>W meczach pucharowych( np. finał Ligi Mistrzów) jeśli jest po 90min remis(np. 0do0) to sędzia rozporządza dogrywkę, która trwa 2 po 15 minut. Jeśli po 120 minutach nadal jest remis to są rzuty karne.</a:t>
            </a:r>
          </a:p>
          <a:p>
            <a:r>
              <a:rPr lang="pl-PL" dirty="0" smtClean="0"/>
              <a:t> Zwycięzcą spotkania jest drużyna, która strzeliła 1 bramkę więcej od przeciwnika.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Długość meczu i zwycięstwo.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104456"/>
          </a:xfrm>
        </p:spPr>
        <p:txBody>
          <a:bodyPr/>
          <a:lstStyle/>
          <a:p>
            <a:r>
              <a:rPr lang="pl-PL" dirty="0" smtClean="0"/>
              <a:t>Międzynarodową federacją jest FIFA. Składa się ona z 209 państwowych federacji. Organizuje mistrzostwa świata. W jej skład wchodzą:</a:t>
            </a:r>
          </a:p>
          <a:p>
            <a:r>
              <a:rPr lang="pl-PL" dirty="0" smtClean="0"/>
              <a:t>AFC- federacja piłkarska w Azji;</a:t>
            </a:r>
          </a:p>
          <a:p>
            <a:r>
              <a:rPr lang="pl-PL" dirty="0" smtClean="0"/>
              <a:t>CAF- federacja piłkarska w Afryce;</a:t>
            </a:r>
          </a:p>
          <a:p>
            <a:r>
              <a:rPr lang="pl-PL" dirty="0" smtClean="0"/>
              <a:t>CONMEBOL- federacja piłkarska w Ameryce Pół., Karaiby, Ameryka Środkowa;</a:t>
            </a:r>
          </a:p>
          <a:p>
            <a:r>
              <a:rPr lang="pl-PL" dirty="0" smtClean="0"/>
              <a:t>OFC- Oceania</a:t>
            </a:r>
          </a:p>
          <a:p>
            <a:r>
              <a:rPr lang="pl-PL" dirty="0" smtClean="0"/>
              <a:t>UEFA- Europa.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41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Rodzaje rozgrywek FIFA.</a:t>
            </a:r>
            <a:endParaRPr lang="pl-PL" dirty="0"/>
          </a:p>
        </p:txBody>
      </p:sp>
      <p:pic>
        <p:nvPicPr>
          <p:cNvPr id="5122" name="Picture 2" descr="Flaga UE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119062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331236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Data powstania: 20 grudnia 1919</a:t>
            </a:r>
          </a:p>
          <a:p>
            <a:r>
              <a:rPr lang="pl-PL" dirty="0" smtClean="0"/>
              <a:t>Data wstąpienia do FIFA: 20 kwietnia 1923</a:t>
            </a:r>
          </a:p>
          <a:p>
            <a:r>
              <a:rPr lang="pl-PL" dirty="0" smtClean="0"/>
              <a:t>Data wstąpienia do UEFA: 2 marca 1955</a:t>
            </a:r>
          </a:p>
          <a:p>
            <a:r>
              <a:rPr lang="pl-PL" dirty="0" smtClean="0"/>
              <a:t>Prezes: Zbigniew Boniek</a:t>
            </a:r>
          </a:p>
          <a:p>
            <a:r>
              <a:rPr lang="pl-PL" dirty="0" smtClean="0"/>
              <a:t>Sekretarz generalny: Maciej Sawicki</a:t>
            </a:r>
          </a:p>
          <a:p>
            <a:r>
              <a:rPr lang="pl-PL" dirty="0" smtClean="0"/>
              <a:t>Trener kadry A: Jerzy Brzęczek</a:t>
            </a:r>
          </a:p>
          <a:p>
            <a:r>
              <a:rPr lang="pl-PL" dirty="0" smtClean="0"/>
              <a:t>Trener kadry U-21 mężczyzn- Czesław Michniewicz.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691276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Piłka nożna w Polsce- Polski Związek Piłki Nożnej.</a:t>
            </a:r>
            <a:endParaRPr lang="pl-PL" dirty="0"/>
          </a:p>
        </p:txBody>
      </p:sp>
      <p:pic>
        <p:nvPicPr>
          <p:cNvPr id="3074" name="Picture 2" descr="PolskiZwiÄzekPiÅkiNoÅ¼n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619251"/>
          </a:xfrm>
          <a:prstGeom prst="rect">
            <a:avLst/>
          </a:prstGeom>
          <a:noFill/>
        </p:spPr>
      </p:pic>
      <p:pic>
        <p:nvPicPr>
          <p:cNvPr id="3076" name="Picture 4" descr="Zbigniew Boniek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1835696" cy="1844824"/>
          </a:xfrm>
          <a:prstGeom prst="rect">
            <a:avLst/>
          </a:prstGeom>
          <a:noFill/>
        </p:spPr>
      </p:pic>
      <p:pic>
        <p:nvPicPr>
          <p:cNvPr id="3082" name="Picture 10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25144"/>
            <a:ext cx="2592288" cy="2132856"/>
          </a:xfrm>
          <a:prstGeom prst="rect">
            <a:avLst/>
          </a:prstGeom>
          <a:noFill/>
        </p:spPr>
      </p:pic>
      <p:pic>
        <p:nvPicPr>
          <p:cNvPr id="3084" name="Picture 12" descr="Ilustrac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976" y="4571999"/>
            <a:ext cx="1740024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2376264"/>
          </a:xfrm>
        </p:spPr>
        <p:txBody>
          <a:bodyPr/>
          <a:lstStyle/>
          <a:p>
            <a:r>
              <a:rPr lang="pl-PL" dirty="0" smtClean="0"/>
              <a:t>Piłka nożna- z języka angielskiego football, </a:t>
            </a:r>
            <a:r>
              <a:rPr lang="pl-PL" dirty="0" err="1" smtClean="0"/>
              <a:t>soccer</a:t>
            </a:r>
            <a:r>
              <a:rPr lang="pl-PL" dirty="0" smtClean="0"/>
              <a:t>. Jest to dyscyplina sportowa, która ma około 4 miliardów fanów na świecie. Główną organizacją jest FIFA. Każdy kontynent, państwo ma swoją federację.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Wstęp.</a:t>
            </a:r>
            <a:endParaRPr lang="pl-PL" dirty="0"/>
          </a:p>
        </p:txBody>
      </p:sp>
      <p:pic>
        <p:nvPicPr>
          <p:cNvPr id="33794" name="Picture 2" descr="Znalezione obrazy dla zapytania piÅka noÅ¼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4487"/>
            <a:ext cx="3995936" cy="3033513"/>
          </a:xfrm>
          <a:prstGeom prst="rect">
            <a:avLst/>
          </a:prstGeom>
          <a:noFill/>
        </p:spPr>
      </p:pic>
      <p:pic>
        <p:nvPicPr>
          <p:cNvPr id="33796" name="Picture 4" descr="{{{nazwa}}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852936"/>
            <a:ext cx="1143000" cy="3619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320480"/>
          </a:xfrm>
        </p:spPr>
        <p:txBody>
          <a:bodyPr/>
          <a:lstStyle/>
          <a:p>
            <a:r>
              <a:rPr lang="pl-PL" dirty="0" smtClean="0"/>
              <a:t>Pierwszy mecz- Węgry </a:t>
            </a:r>
            <a:r>
              <a:rPr lang="pl-PL" dirty="0" err="1" smtClean="0"/>
              <a:t>vs</a:t>
            </a:r>
            <a:r>
              <a:rPr lang="pl-PL" dirty="0" smtClean="0"/>
              <a:t>. Polska( 1:0)</a:t>
            </a:r>
          </a:p>
          <a:p>
            <a:r>
              <a:rPr lang="pl-PL" dirty="0" smtClean="0"/>
              <a:t>Najwyższe zwycięstwo: </a:t>
            </a:r>
            <a:br>
              <a:rPr lang="pl-PL" dirty="0" smtClean="0"/>
            </a:br>
            <a:r>
              <a:rPr lang="pl-PL" dirty="0" smtClean="0"/>
              <a:t>Polska </a:t>
            </a:r>
            <a:r>
              <a:rPr lang="pl-PL" dirty="0" err="1" smtClean="0"/>
              <a:t>vs</a:t>
            </a:r>
            <a:r>
              <a:rPr lang="pl-PL" dirty="0" smtClean="0"/>
              <a:t>. San Marino(10:0)</a:t>
            </a:r>
          </a:p>
          <a:p>
            <a:r>
              <a:rPr lang="pl-PL" dirty="0" smtClean="0"/>
              <a:t>Najwyższa porażka: Dania </a:t>
            </a:r>
            <a:r>
              <a:rPr lang="pl-PL" dirty="0" err="1" smtClean="0"/>
              <a:t>vs</a:t>
            </a:r>
            <a:r>
              <a:rPr lang="pl-PL" dirty="0" smtClean="0"/>
              <a:t>. Polska( 8:0)</a:t>
            </a:r>
          </a:p>
          <a:p>
            <a:r>
              <a:rPr lang="pl-PL" dirty="0" smtClean="0"/>
              <a:t>Najwyższe miejsce w rankingu FIFA: 5. miejsce</a:t>
            </a:r>
          </a:p>
          <a:p>
            <a:r>
              <a:rPr lang="pl-PL" dirty="0" smtClean="0"/>
              <a:t>Najniższe miejsce w rankingu FIFA: 78. miejsce</a:t>
            </a:r>
          </a:p>
          <a:p>
            <a:r>
              <a:rPr lang="pl-PL" dirty="0" smtClean="0"/>
              <a:t>Sukcesy na Igrzyskach Olimpijskich: złoto  w 1972 roku, srebro w roku: 1976,1992.</a:t>
            </a:r>
          </a:p>
          <a:p>
            <a:r>
              <a:rPr lang="pl-PL" dirty="0" smtClean="0"/>
              <a:t>Mistrzostwa Świata: brązowe medale: 1974,1982.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Reprezentacja Polski w piłce nożnej mężczyzn.</a:t>
            </a:r>
            <a:endParaRPr lang="pl-PL" dirty="0"/>
          </a:p>
        </p:txBody>
      </p:sp>
      <p:pic>
        <p:nvPicPr>
          <p:cNvPr id="2050" name="Picture 2" descr="Herb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325" y="0"/>
            <a:ext cx="1209675" cy="14192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517232"/>
          </a:xfrm>
        </p:spPr>
        <p:txBody>
          <a:bodyPr/>
          <a:lstStyle/>
          <a:p>
            <a:r>
              <a:rPr lang="pl-PL" dirty="0" smtClean="0"/>
              <a:t>I mecz trenera </a:t>
            </a:r>
            <a:r>
              <a:rPr lang="pl-PL" dirty="0" err="1" smtClean="0"/>
              <a:t>Nawałki</a:t>
            </a:r>
            <a:r>
              <a:rPr lang="pl-PL" dirty="0" smtClean="0"/>
              <a:t>: Polska </a:t>
            </a:r>
            <a:r>
              <a:rPr lang="pl-PL" dirty="0" err="1" smtClean="0"/>
              <a:t>vs</a:t>
            </a:r>
            <a:r>
              <a:rPr lang="pl-PL" dirty="0" smtClean="0"/>
              <a:t>. Słowacja(15.11.2013, Wrocław)- 0:2- porażka</a:t>
            </a:r>
          </a:p>
          <a:p>
            <a:r>
              <a:rPr lang="pl-PL" dirty="0" smtClean="0"/>
              <a:t>I zwycięstwo kadry Adama </a:t>
            </a:r>
            <a:r>
              <a:rPr lang="pl-PL" dirty="0" err="1" smtClean="0"/>
              <a:t>Nawałki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Polska </a:t>
            </a:r>
            <a:r>
              <a:rPr lang="pl-PL" dirty="0" err="1" smtClean="0"/>
              <a:t>vs</a:t>
            </a:r>
            <a:r>
              <a:rPr lang="pl-PL" dirty="0" smtClean="0"/>
              <a:t>. Norwegia(18.01.2014)- 3:0- wygrana</a:t>
            </a:r>
          </a:p>
          <a:p>
            <a:r>
              <a:rPr lang="pl-PL" dirty="0" smtClean="0"/>
              <a:t>Historyczne zwycięstwo:</a:t>
            </a:r>
            <a:br>
              <a:rPr lang="pl-PL" dirty="0" smtClean="0"/>
            </a:br>
            <a:r>
              <a:rPr lang="pl-PL" dirty="0" smtClean="0"/>
              <a:t> Polska- Niemcy(11.10.2014)- 2:0.</a:t>
            </a:r>
          </a:p>
          <a:p>
            <a:r>
              <a:rPr lang="pl-PL" dirty="0" smtClean="0"/>
              <a:t>UEFA EURO 2016: ¼ finału( remis 1:1 z Portugalią, przegrana w rzutach karnych)</a:t>
            </a:r>
          </a:p>
          <a:p>
            <a:r>
              <a:rPr lang="pl-PL" dirty="0" smtClean="0"/>
              <a:t>Mundial 2018: faza grupowa.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Ciekawostki- Sukcesy kadry za selekcjonera Adama </a:t>
            </a:r>
            <a:r>
              <a:rPr lang="pl-PL" dirty="0" err="1" smtClean="0"/>
              <a:t>Nawałki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nalezione obrazy dla zapytania polska niemcy 2014 narod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8432" cy="25906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95936" y="0"/>
            <a:ext cx="172819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Radość Sebastiana Mili po strzeleniu bramki na </a:t>
            </a:r>
            <a:br>
              <a:rPr lang="pl-PL" dirty="0" smtClean="0"/>
            </a:br>
            <a:r>
              <a:rPr lang="pl-PL" dirty="0" smtClean="0"/>
              <a:t>2 do 0 z Niemcami, 11.10.2014r.</a:t>
            </a:r>
            <a:endParaRPr lang="pl-PL" dirty="0"/>
          </a:p>
        </p:txBody>
      </p:sp>
      <p:sp>
        <p:nvSpPr>
          <p:cNvPr id="43012" name="AutoShape 4" descr="Znalezione obrazy dla zapytania polska portugalia euro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3014" name="Picture 6" descr="Znalezione obrazy dla zapytania polska portugalia euro 2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3923928" cy="41490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139952" y="5103674"/>
            <a:ext cx="374441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Reprezentanci Polski pocieszający Kubę </a:t>
            </a:r>
            <a:r>
              <a:rPr lang="pl-PL" dirty="0" err="1" smtClean="0"/>
              <a:t>Błaszczykowskiego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po nie strzelonym rzucie karnym </a:t>
            </a:r>
            <a:br>
              <a:rPr lang="pl-PL" dirty="0" smtClean="0"/>
            </a:br>
            <a:r>
              <a:rPr lang="pl-PL" dirty="0" smtClean="0"/>
              <a:t>i odpadnięciu z ME.</a:t>
            </a:r>
            <a:endParaRPr lang="pl-PL" dirty="0"/>
          </a:p>
        </p:txBody>
      </p:sp>
      <p:sp>
        <p:nvSpPr>
          <p:cNvPr id="43016" name="AutoShape 8" descr="Podobny obra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3018" name="Picture 10" descr="Znalezione obrazy dla zapytania adam nawaÅ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7616" y="0"/>
            <a:ext cx="3456384" cy="278817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516216" y="2924944"/>
            <a:ext cx="13681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Adam </a:t>
            </a:r>
            <a:r>
              <a:rPr lang="pl-PL" dirty="0" err="1" smtClean="0"/>
              <a:t>Nawałka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4784"/>
            <a:ext cx="8820472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Moi ulubieni piłkarze z Polski: Kamil </a:t>
            </a:r>
            <a:r>
              <a:rPr lang="pl-PL" dirty="0" err="1" smtClean="0"/>
              <a:t>Grosicki</a:t>
            </a:r>
            <a:r>
              <a:rPr lang="pl-PL" dirty="0" smtClean="0"/>
              <a:t>, Krzysztof Piątek.</a:t>
            </a:r>
          </a:p>
          <a:p>
            <a:r>
              <a:rPr lang="pl-PL" dirty="0" smtClean="0"/>
              <a:t>Ulubiony piłkarz zagranicy: Antoine </a:t>
            </a:r>
            <a:r>
              <a:rPr lang="pl-PL" dirty="0" err="1" smtClean="0"/>
              <a:t>Griezmann</a:t>
            </a:r>
            <a:r>
              <a:rPr lang="pl-PL" dirty="0" smtClean="0"/>
              <a:t>.</a:t>
            </a:r>
          </a:p>
          <a:p>
            <a:r>
              <a:rPr lang="pl-PL" dirty="0" smtClean="0"/>
              <a:t>Mój ulubiony trener: Adam </a:t>
            </a:r>
            <a:r>
              <a:rPr lang="pl-PL" dirty="0" err="1" smtClean="0"/>
              <a:t>Nawałka</a:t>
            </a:r>
            <a:r>
              <a:rPr lang="pl-PL" dirty="0" smtClean="0"/>
              <a:t>.</a:t>
            </a:r>
          </a:p>
          <a:p>
            <a:r>
              <a:rPr lang="pl-PL" dirty="0" smtClean="0"/>
              <a:t>Mój ulubiony polski klub: Wisła Kraków.</a:t>
            </a:r>
          </a:p>
          <a:p>
            <a:r>
              <a:rPr lang="pl-PL" dirty="0" smtClean="0"/>
              <a:t>Mój ulubiony zagraniczny klub: SSC </a:t>
            </a:r>
            <a:r>
              <a:rPr lang="pl-PL" dirty="0" err="1" smtClean="0"/>
              <a:t>Napoli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5486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Piłka nożna i ja.</a:t>
            </a:r>
            <a:endParaRPr lang="pl-PL" dirty="0"/>
          </a:p>
        </p:txBody>
      </p:sp>
      <p:sp>
        <p:nvSpPr>
          <p:cNvPr id="2050" name="AutoShape 2" descr="Znalezione obrazy dla zapytania nap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nap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nap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nap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Znalezione obrazy dla zapytania wisÅa krakÃ³w h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25144"/>
            <a:ext cx="1979712" cy="2132856"/>
          </a:xfrm>
          <a:prstGeom prst="rect">
            <a:avLst/>
          </a:prstGeom>
          <a:noFill/>
        </p:spPr>
      </p:pic>
      <p:pic>
        <p:nvPicPr>
          <p:cNvPr id="5" name="Picture 10" descr="Znalezione obrazy dla zapytania nap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869160"/>
            <a:ext cx="1907704" cy="1988840"/>
          </a:xfrm>
          <a:prstGeom prst="rect">
            <a:avLst/>
          </a:prstGeom>
          <a:noFill/>
        </p:spPr>
      </p:pic>
      <p:pic>
        <p:nvPicPr>
          <p:cNvPr id="45058" name="Picture 2" descr="Znalezione obrazy dla zapytania antoine griezma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2286000" cy="1981201"/>
          </a:xfrm>
          <a:prstGeom prst="rect">
            <a:avLst/>
          </a:prstGeom>
          <a:noFill/>
        </p:spPr>
      </p:pic>
      <p:pic>
        <p:nvPicPr>
          <p:cNvPr id="45060" name="Picture 4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56" y="0"/>
            <a:ext cx="3096344" cy="2980011"/>
          </a:xfrm>
          <a:prstGeom prst="rect">
            <a:avLst/>
          </a:prstGeom>
          <a:noFill/>
        </p:spPr>
      </p:pic>
      <p:pic>
        <p:nvPicPr>
          <p:cNvPr id="45062" name="Picture 6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2927" y="3933056"/>
            <a:ext cx="3281073" cy="2924944"/>
          </a:xfrm>
          <a:prstGeom prst="rect">
            <a:avLst/>
          </a:prstGeom>
          <a:noFill/>
        </p:spPr>
      </p:pic>
      <p:pic>
        <p:nvPicPr>
          <p:cNvPr id="45064" name="Picture 8" descr="Znalezione obrazy dla zapytania kamil grosic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76264" cy="308914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95536" y="3212976"/>
            <a:ext cx="12961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Kamil </a:t>
            </a:r>
            <a:r>
              <a:rPr lang="pl-PL" dirty="0" err="1" smtClean="0"/>
              <a:t>Grosicki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43808" y="2204864"/>
            <a:ext cx="15121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Antoine </a:t>
            </a:r>
            <a:r>
              <a:rPr lang="pl-PL" dirty="0" err="1" smtClean="0"/>
              <a:t>Griezmann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644008" y="2636912"/>
            <a:ext cx="12241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Adam </a:t>
            </a:r>
            <a:r>
              <a:rPr lang="pl-PL" dirty="0" err="1" smtClean="0"/>
              <a:t>Nawałka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804248" y="3212976"/>
            <a:ext cx="151216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Krzysztof Piątek.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211960" y="3789040"/>
            <a:ext cx="10801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Herb SSC </a:t>
            </a:r>
            <a:r>
              <a:rPr lang="pl-PL" dirty="0" err="1" smtClean="0"/>
              <a:t>Napoli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0" y="5157192"/>
            <a:ext cx="11521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Herb Wisły Kraków.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1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W trakcie pracy nad prezentacją korzystałem z:</a:t>
            </a:r>
          </a:p>
          <a:p>
            <a:pPr>
              <a:buFontTx/>
              <a:buChar char="-"/>
            </a:pPr>
            <a:r>
              <a:rPr lang="pl-PL" dirty="0" smtClean="0"/>
              <a:t>Google Chrome</a:t>
            </a:r>
          </a:p>
          <a:p>
            <a:pPr>
              <a:buFontTx/>
              <a:buChar char="-"/>
            </a:pPr>
            <a:r>
              <a:rPr lang="pl-PL" dirty="0" smtClean="0"/>
              <a:t> z strony: </a:t>
            </a:r>
            <a:r>
              <a:rPr lang="pl-PL" dirty="0" smtClean="0">
                <a:hlinkClick r:id="rId2"/>
              </a:rPr>
              <a:t>https://pl.wikipedia.org/wiki/Reprezentacja_Polski_w_pi%C5%82ce_no%C5%BCnej_m%C4%99%C5%BCczyzn</a:t>
            </a:r>
            <a:r>
              <a:rPr lang="pl-PL" dirty="0" smtClean="0"/>
              <a:t>.</a:t>
            </a:r>
          </a:p>
          <a:p>
            <a:pPr>
              <a:buFontTx/>
              <a:buChar char="-"/>
            </a:pPr>
            <a:r>
              <a:rPr lang="pl-PL" dirty="0" smtClean="0"/>
              <a:t>Mam nadzieję, że się podobało.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83776"/>
          </a:xfrm>
        </p:spPr>
        <p:txBody>
          <a:bodyPr/>
          <a:lstStyle/>
          <a:p>
            <a:r>
              <a:rPr lang="pl-PL" dirty="0" smtClean="0"/>
              <a:t>Historii powstania piłki nożnej trzeba szukać w różnych cywilizacyjnych. Ta dyscyplina zaczęła się kształtować w Wielkiej Brytanii. Do dziś niewiadomo skąd piłka nożna przywędrowała. Pochodzenie nazwy football nie jest również znane.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Historia.</a:t>
            </a:r>
            <a:endParaRPr lang="pl-PL" dirty="0"/>
          </a:p>
        </p:txBody>
      </p:sp>
      <p:pic>
        <p:nvPicPr>
          <p:cNvPr id="1945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852" y="4260671"/>
            <a:ext cx="4708148" cy="2597329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547664" y="5229200"/>
            <a:ext cx="244827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Pierwszy mecz Reprezentacji Polski mężczyzn w piłce nożnej.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288377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Współczesny wygląd piłki nożnej rozpoczął </a:t>
            </a:r>
            <a:br>
              <a:rPr lang="pl-PL" dirty="0" smtClean="0"/>
            </a:br>
            <a:r>
              <a:rPr lang="pl-PL" dirty="0" smtClean="0"/>
              <a:t>się w XIX wieku w Wielkiej Brytanii.</a:t>
            </a:r>
          </a:p>
          <a:p>
            <a:r>
              <a:rPr lang="pl-PL" dirty="0" smtClean="0"/>
              <a:t>Kluczowe dla rozwoju piłki nożnej było spisanie zasad gry w Cambridge w 1848r. </a:t>
            </a:r>
            <a:br>
              <a:rPr lang="pl-PL" dirty="0" smtClean="0"/>
            </a:br>
            <a:r>
              <a:rPr lang="pl-PL" dirty="0" smtClean="0"/>
              <a:t>Oraz w Sheffield w 1857 roku. </a:t>
            </a:r>
            <a:br>
              <a:rPr lang="pl-PL" dirty="0" smtClean="0"/>
            </a:br>
            <a:r>
              <a:rPr lang="pl-PL" dirty="0" smtClean="0"/>
              <a:t>Po tych reformach nastąpił podział na zwolenników gry ręką i przeciwników, tego zagrania.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Współczesne początki piłki nożnej.</a:t>
            </a:r>
            <a:endParaRPr lang="pl-PL" dirty="0"/>
          </a:p>
        </p:txBody>
      </p:sp>
      <p:pic>
        <p:nvPicPr>
          <p:cNvPr id="31746" name="Picture 2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9"/>
            <a:ext cx="2771800" cy="2276872"/>
          </a:xfrm>
          <a:prstGeom prst="rect">
            <a:avLst/>
          </a:prstGeom>
          <a:noFill/>
        </p:spPr>
      </p:pic>
      <p:pic>
        <p:nvPicPr>
          <p:cNvPr id="31748" name="Picture 4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752" y="4581525"/>
            <a:ext cx="2232248" cy="2276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3960440"/>
          </a:xfrm>
        </p:spPr>
        <p:txBody>
          <a:bodyPr/>
          <a:lstStyle/>
          <a:p>
            <a:r>
              <a:rPr lang="pl-PL" dirty="0" smtClean="0"/>
              <a:t>Mecze są rozgrywane na boisku </a:t>
            </a:r>
            <a:br>
              <a:rPr lang="pl-PL" dirty="0" smtClean="0"/>
            </a:br>
            <a:r>
              <a:rPr lang="pl-PL" dirty="0" smtClean="0"/>
              <a:t>o nawierzchni trawistej(naturalnej, sztucznej) o kształcie prostokąta wymiarach szerokości 45x 90 metrów, oraz długości od 90x120 metrów. Boisko nie może być kwadratem. Każde boisko na liniach końcowych posiada: bramki, a w narożnikach są ustawione flagi , skąd się wykonuje stały fragment gry zwany rzutem rożnym.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Współczesne zasady gry w piłkę nożną.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nalezione obrazy dla zapytania boisko do piÅki noÅ¼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190500"/>
            <a:ext cx="5760640" cy="66675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99592" y="141277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Wygląd boiska o wytycznych </a:t>
            </a:r>
            <a:br>
              <a:rPr lang="pl-PL" dirty="0" smtClean="0"/>
            </a:br>
            <a:r>
              <a:rPr lang="pl-PL" dirty="0" smtClean="0"/>
              <a:t>z 2008 roku.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Każda drużyna do gry musi wystawić </a:t>
            </a:r>
            <a:br>
              <a:rPr lang="pl-PL" dirty="0" smtClean="0"/>
            </a:br>
            <a:r>
              <a:rPr lang="pl-PL" dirty="0" smtClean="0"/>
              <a:t>11 zawodników, w tym bramkarza. </a:t>
            </a:r>
            <a:br>
              <a:rPr lang="pl-PL" dirty="0" smtClean="0"/>
            </a:br>
            <a:r>
              <a:rPr lang="pl-PL" dirty="0" smtClean="0"/>
              <a:t>Na ławkę rezerwową trener ma prawo zgłosić </a:t>
            </a:r>
            <a:br>
              <a:rPr lang="pl-PL" dirty="0" smtClean="0"/>
            </a:br>
            <a:r>
              <a:rPr lang="pl-PL" dirty="0" smtClean="0"/>
              <a:t>7 zawodników( w meczach reprezentacyjnych 12). </a:t>
            </a:r>
          </a:p>
          <a:p>
            <a:r>
              <a:rPr lang="pl-PL" dirty="0" smtClean="0"/>
              <a:t>Bramkarz jest jedyną osobą w drużynie, która może piłkę złapać do rąk, tylko w polu karnym, poza nim wiąże się to z podwójną karą</a:t>
            </a:r>
            <a:br>
              <a:rPr lang="pl-PL" dirty="0" smtClean="0"/>
            </a:br>
            <a:r>
              <a:rPr lang="pl-PL" dirty="0" smtClean="0"/>
              <a:t>( indywidualną- żółty lub czerwony kartonik, zespołową rzut wolny pośredni).</a:t>
            </a:r>
          </a:p>
          <a:p>
            <a:r>
              <a:rPr lang="pl-PL" dirty="0" smtClean="0"/>
              <a:t>Drużyny mają prawo do zmian, 3 ciągu 90 min w meczach międzynarodowych, a w towarzyskich 6 zmian. Zawodnik zmieniony nie może pojawić się ponownie na boisku.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Współczesne zasady w piłce nożnej. Część 2.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Zgodnie z wytycznymi Rady Sędziów Piłkarskich ubiór drużyn musi spełniać następujące wymagania:</a:t>
            </a:r>
          </a:p>
          <a:p>
            <a:r>
              <a:rPr lang="pl-PL" dirty="0" smtClean="0"/>
              <a:t>Kolor ubioru drużyn musi się różnić od przeciwnej;</a:t>
            </a:r>
          </a:p>
          <a:p>
            <a:r>
              <a:rPr lang="pl-PL" b="1" i="1" dirty="0" smtClean="0"/>
              <a:t>Bramkarz </a:t>
            </a:r>
            <a:r>
              <a:rPr lang="pl-PL" dirty="0" smtClean="0"/>
              <a:t> nie może być ubrany w ten sam strój co zawodnicy z pola.</a:t>
            </a:r>
          </a:p>
          <a:p>
            <a:r>
              <a:rPr lang="pl-PL" dirty="0" smtClean="0"/>
              <a:t>Zawodnicy zgłoszeni do meczu nie mogą mieć takiego samego ubioru co sędziowie</a:t>
            </a:r>
            <a:br>
              <a:rPr lang="pl-PL" dirty="0" smtClean="0"/>
            </a:br>
            <a:r>
              <a:rPr lang="pl-PL" dirty="0" smtClean="0"/>
              <a:t>( np. sędzia ma czerwony kolor koszuli, to zespół nie może mieć tego ubioru).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0"/>
            <a:ext cx="1944216" cy="72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Ubiór.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W trakcie meczu nad prawidłowym stylem gry i porządkiem na boisku czuwają sędziowie.</a:t>
            </a:r>
          </a:p>
          <a:p>
            <a:pPr>
              <a:buNone/>
            </a:pPr>
            <a:r>
              <a:rPr lang="pl-PL" dirty="0" smtClean="0"/>
              <a:t> W skład sędziowski wchodzą: arbiter główny, 2 arbitrów liniowych, arbiter techniczny, arbiter asystent, oraz sędziowie Video </a:t>
            </a:r>
            <a:br>
              <a:rPr lang="pl-PL" dirty="0" smtClean="0"/>
            </a:br>
            <a:r>
              <a:rPr lang="pl-PL" dirty="0" smtClean="0"/>
              <a:t>( sędziowie VAR).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Sędziowie.</a:t>
            </a:r>
            <a:endParaRPr lang="pl-PL" dirty="0"/>
          </a:p>
        </p:txBody>
      </p:sp>
      <p:pic>
        <p:nvPicPr>
          <p:cNvPr id="2150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595664" cy="3061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</TotalTime>
  <Words>813</Words>
  <Application>Microsoft Office PowerPoint</Application>
  <PresentationFormat>Pokaz na ekranie (4:3)</PresentationFormat>
  <Paragraphs>121</Paragraphs>
  <Slides>25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Hol</vt:lpstr>
      <vt:lpstr>Wszystko o piłce nożnej.</vt:lpstr>
      <vt:lpstr>Wstęp.</vt:lpstr>
      <vt:lpstr>Historia.</vt:lpstr>
      <vt:lpstr>Współczesne początki piłki nożnej.</vt:lpstr>
      <vt:lpstr>Współczesne zasady gry w piłkę nożną.</vt:lpstr>
      <vt:lpstr>Slajd 6</vt:lpstr>
      <vt:lpstr>Współczesne zasady w piłce nożnej. Część 2.</vt:lpstr>
      <vt:lpstr>Ubiór.</vt:lpstr>
      <vt:lpstr>Sędziowie.</vt:lpstr>
      <vt:lpstr>Wyposażenie sędziego prowadzącego mecz.</vt:lpstr>
      <vt:lpstr>Sędziowie VAR.</vt:lpstr>
      <vt:lpstr>Kiedy można skorzystać z tej technologii?</vt:lpstr>
      <vt:lpstr>Najbardziej znani sędziowie piłkarscy w Polsce.</vt:lpstr>
      <vt:lpstr>Kiedy sędzia upomina żółtym kartonem a kiedy czerwonym?</vt:lpstr>
      <vt:lpstr>Spalony.</vt:lpstr>
      <vt:lpstr>Panie sędzio czemu pan nie zagwizdał?! Pojęcie przywileju korzyści.</vt:lpstr>
      <vt:lpstr>Długość meczu i zwycięstwo.</vt:lpstr>
      <vt:lpstr>Rodzaje rozgrywek FIFA.</vt:lpstr>
      <vt:lpstr>Piłka nożna w Polsce- Polski Związek Piłki Nożnej.</vt:lpstr>
      <vt:lpstr>Reprezentacja Polski w piłce nożnej mężczyzn.</vt:lpstr>
      <vt:lpstr>Ciekawostki- Sukcesy kadry za selekcjonera Adama Nawałki.</vt:lpstr>
      <vt:lpstr>Slajd 22</vt:lpstr>
      <vt:lpstr>Piłka nożna i ja.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Wszystko o piłce nożnej.</dc:title>
  <dc:creator>dyp</dc:creator>
  <cp:lastModifiedBy>Nauczyciel</cp:lastModifiedBy>
  <cp:revision>71</cp:revision>
  <dcterms:created xsi:type="dcterms:W3CDTF">2019-05-10T06:09:39Z</dcterms:created>
  <dcterms:modified xsi:type="dcterms:W3CDTF">2019-10-21T11:19:35Z</dcterms:modified>
</cp:coreProperties>
</file>