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94557DE-7A57-4E99-B210-C5275B5B5E76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510FBC5-3DA4-449F-8AD1-68DA9B2AC8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57DE-7A57-4E99-B210-C5275B5B5E76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FBC5-3DA4-449F-8AD1-68DA9B2AC8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57DE-7A57-4E99-B210-C5275B5B5E76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FBC5-3DA4-449F-8AD1-68DA9B2AC8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94557DE-7A57-4E99-B210-C5275B5B5E76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FBC5-3DA4-449F-8AD1-68DA9B2AC8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94557DE-7A57-4E99-B210-C5275B5B5E76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510FBC5-3DA4-449F-8AD1-68DA9B2AC843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4557DE-7A57-4E99-B210-C5275B5B5E76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10FBC5-3DA4-449F-8AD1-68DA9B2AC8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94557DE-7A57-4E99-B210-C5275B5B5E76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510FBC5-3DA4-449F-8AD1-68DA9B2AC8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57DE-7A57-4E99-B210-C5275B5B5E76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FBC5-3DA4-449F-8AD1-68DA9B2AC8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4557DE-7A57-4E99-B210-C5275B5B5E76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10FBC5-3DA4-449F-8AD1-68DA9B2AC8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94557DE-7A57-4E99-B210-C5275B5B5E76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510FBC5-3DA4-449F-8AD1-68DA9B2AC8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94557DE-7A57-4E99-B210-C5275B5B5E76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510FBC5-3DA4-449F-8AD1-68DA9B2AC8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94557DE-7A57-4E99-B210-C5275B5B5E76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510FBC5-3DA4-449F-8AD1-68DA9B2AC84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468560" y="2636912"/>
            <a:ext cx="8062912" cy="1470025"/>
          </a:xfrm>
        </p:spPr>
        <p:txBody>
          <a:bodyPr>
            <a:noAutofit/>
          </a:bodyPr>
          <a:lstStyle/>
          <a:p>
            <a:r>
              <a:rPr lang="pl-PL" sz="6000" b="1" dirty="0" smtClean="0"/>
              <a:t>Jak prawidłowo odżywiać przedszkolaka ?</a:t>
            </a:r>
            <a:endParaRPr lang="pl-PL" sz="6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062912" cy="175260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6146" name="Picture 2" descr="C:\Users\Sar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4077072"/>
            <a:ext cx="3235503" cy="278092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1" name="Picture 3" descr="C:\Users\Sara\Desktop\piramida_zywie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81050"/>
            <a:ext cx="5544616" cy="611216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399032"/>
          </a:xfrm>
        </p:spPr>
        <p:txBody>
          <a:bodyPr/>
          <a:lstStyle/>
          <a:p>
            <a:r>
              <a:rPr lang="pl-PL" b="1" dirty="0" smtClean="0"/>
              <a:t>O czym będzie prezentacja?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</a:t>
            </a:r>
            <a:r>
              <a:rPr lang="pl-PL" sz="3200" dirty="0" smtClean="0"/>
              <a:t>*o błędach w żywieniu rodziców i dzieci</a:t>
            </a:r>
          </a:p>
          <a:p>
            <a:pPr>
              <a:buNone/>
            </a:pPr>
            <a:r>
              <a:rPr lang="pl-PL" sz="3200" dirty="0"/>
              <a:t> </a:t>
            </a:r>
            <a:r>
              <a:rPr lang="pl-PL" sz="3200" dirty="0" smtClean="0"/>
              <a:t> * o skutkach zdrowotnych tych błędów</a:t>
            </a:r>
          </a:p>
          <a:p>
            <a:pPr>
              <a:buNone/>
            </a:pPr>
            <a:r>
              <a:rPr lang="pl-PL" sz="3200" dirty="0"/>
              <a:t> </a:t>
            </a:r>
            <a:r>
              <a:rPr lang="pl-PL" sz="3200" dirty="0" smtClean="0"/>
              <a:t> *o edukacji żywieniowej i jej sposobach</a:t>
            </a:r>
          </a:p>
          <a:p>
            <a:pPr>
              <a:buNone/>
            </a:pPr>
            <a:r>
              <a:rPr lang="pl-PL" sz="3200" dirty="0" smtClean="0"/>
              <a:t>  *o zasadach żywienia na podstawie PIRAMIDY ŻYWIENIA PRZEDSZKOLAKA</a:t>
            </a:r>
            <a:endParaRPr lang="pl-PL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16024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effectLst/>
              </a:rPr>
              <a:t>Wiele nieprawidłowości w żywieniu dzieci wynika z nieprawidłowego odżywiania się rodziców</a:t>
            </a:r>
            <a:endParaRPr lang="pl-PL" sz="3600" b="1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nadmierne używanie soli</a:t>
            </a:r>
          </a:p>
          <a:p>
            <a:r>
              <a:rPr lang="pl-PL" dirty="0" smtClean="0"/>
              <a:t>korzystanie z półproduktów i produktów wysoko-przetworzonych</a:t>
            </a:r>
          </a:p>
          <a:p>
            <a:r>
              <a:rPr lang="pl-PL" dirty="0" smtClean="0"/>
              <a:t>brak czasu, zniecierpliwienie i nerwowa atmosfera w czasie posiłków</a:t>
            </a:r>
          </a:p>
          <a:p>
            <a:r>
              <a:rPr lang="pl-PL" dirty="0" smtClean="0"/>
              <a:t>łatwy dostęp do żywności typu „</a:t>
            </a:r>
            <a:r>
              <a:rPr lang="pl-PL" dirty="0" err="1" smtClean="0"/>
              <a:t>fast-food</a:t>
            </a:r>
            <a:r>
              <a:rPr lang="pl-PL" dirty="0" smtClean="0"/>
              <a:t>”</a:t>
            </a:r>
          </a:p>
          <a:p>
            <a:r>
              <a:rPr lang="pl-PL" dirty="0" smtClean="0"/>
              <a:t>pojadanie między posiłkami „niezdrowych” produktów</a:t>
            </a:r>
            <a:endParaRPr lang="pl-PL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effectLst/>
              </a:rPr>
              <a:t>Konsekwencje zdrowotne wynikające z błędów żywieniowych</a:t>
            </a:r>
            <a:endParaRPr lang="pl-PL" sz="3600" b="1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3900" dirty="0" smtClean="0"/>
              <a:t>Spożywane w zbyt małych ilościach:</a:t>
            </a:r>
          </a:p>
          <a:p>
            <a:pPr>
              <a:buNone/>
            </a:pPr>
            <a:r>
              <a:rPr lang="pl-PL" dirty="0" smtClean="0"/>
              <a:t> •mleko i jego przetwory </a:t>
            </a:r>
          </a:p>
          <a:p>
            <a:pPr>
              <a:buNone/>
            </a:pPr>
            <a:r>
              <a:rPr lang="pl-PL" dirty="0" smtClean="0"/>
              <a:t>•warzywa i owoce </a:t>
            </a:r>
          </a:p>
          <a:p>
            <a:pPr>
              <a:buNone/>
            </a:pPr>
            <a:r>
              <a:rPr lang="pl-PL" dirty="0" smtClean="0"/>
              <a:t>•produkty zbożowe pełnowartościowe </a:t>
            </a:r>
          </a:p>
          <a:p>
            <a:pPr>
              <a:buNone/>
            </a:pPr>
            <a:r>
              <a:rPr lang="pl-PL" dirty="0" smtClean="0"/>
              <a:t>•ryby Spożywane w nadmiarze: </a:t>
            </a:r>
          </a:p>
          <a:p>
            <a:pPr>
              <a:buNone/>
            </a:pPr>
            <a:r>
              <a:rPr lang="pl-PL" dirty="0" smtClean="0"/>
              <a:t>•cukier i słodycze </a:t>
            </a:r>
          </a:p>
          <a:p>
            <a:pPr>
              <a:buNone/>
            </a:pPr>
            <a:r>
              <a:rPr lang="pl-PL" dirty="0" smtClean="0"/>
              <a:t>•słodkie napoje gazowane </a:t>
            </a:r>
          </a:p>
          <a:p>
            <a:pPr>
              <a:buNone/>
            </a:pPr>
            <a:r>
              <a:rPr lang="pl-PL" dirty="0" smtClean="0"/>
              <a:t>•słone przekąski </a:t>
            </a:r>
          </a:p>
          <a:p>
            <a:pPr>
              <a:buNone/>
            </a:pPr>
            <a:r>
              <a:rPr lang="pl-PL" dirty="0" smtClean="0"/>
              <a:t>•produkty typu </a:t>
            </a:r>
            <a:r>
              <a:rPr lang="pl-PL" dirty="0" err="1" smtClean="0"/>
              <a:t>„fas</a:t>
            </a:r>
            <a:r>
              <a:rPr lang="pl-PL" dirty="0" smtClean="0"/>
              <a:t>t </a:t>
            </a:r>
            <a:r>
              <a:rPr lang="pl-PL" dirty="0" err="1" smtClean="0"/>
              <a:t>food</a:t>
            </a:r>
            <a:r>
              <a:rPr lang="pl-PL" dirty="0" smtClean="0"/>
              <a:t>”</a:t>
            </a:r>
            <a:endParaRPr lang="pl-PL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dirty="0" smtClean="0"/>
              <a:t>Konsekwencje</a:t>
            </a:r>
            <a:r>
              <a:rPr lang="pl-PL" sz="4400" dirty="0" smtClean="0"/>
              <a:t> </a:t>
            </a:r>
            <a:r>
              <a:rPr lang="pl-PL" sz="4400" b="1" dirty="0" smtClean="0"/>
              <a:t>zdrowotne</a:t>
            </a:r>
            <a:r>
              <a:rPr lang="pl-PL" sz="4400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4000" dirty="0" smtClean="0"/>
              <a:t> </a:t>
            </a:r>
          </a:p>
          <a:p>
            <a:pPr>
              <a:buNone/>
            </a:pPr>
            <a:r>
              <a:rPr lang="pl-PL" dirty="0" smtClean="0"/>
              <a:t>•</a:t>
            </a:r>
            <a:r>
              <a:rPr lang="pl-PL" sz="4000" dirty="0" smtClean="0"/>
              <a:t>próchnica zębów </a:t>
            </a:r>
          </a:p>
          <a:p>
            <a:pPr>
              <a:buNone/>
            </a:pPr>
            <a:r>
              <a:rPr lang="pl-PL" sz="4000" dirty="0" smtClean="0"/>
              <a:t>•nieprawidłowy stan odżywienia organizmu</a:t>
            </a:r>
          </a:p>
          <a:p>
            <a:pPr>
              <a:buNone/>
            </a:pPr>
            <a:r>
              <a:rPr lang="pl-PL" sz="4000" dirty="0" smtClean="0"/>
              <a:t>•zaburzenia wzrostu i rozwoju </a:t>
            </a:r>
          </a:p>
          <a:p>
            <a:pPr>
              <a:buNone/>
            </a:pPr>
            <a:r>
              <a:rPr lang="pl-PL" sz="4000" dirty="0" smtClean="0"/>
              <a:t>•nadwaga i otyłość </a:t>
            </a:r>
          </a:p>
          <a:p>
            <a:pPr>
              <a:buNone/>
            </a:pPr>
            <a:r>
              <a:rPr lang="pl-PL" sz="4000" dirty="0" smtClean="0"/>
              <a:t>•inne…</a:t>
            </a:r>
            <a:endParaRPr lang="pl-PL" sz="4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Aktywność fizyczna dzieci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siedzący tryb życia aktualnie cieszy się dużą popularnością wśród dzieci </a:t>
            </a:r>
          </a:p>
          <a:p>
            <a:r>
              <a:rPr lang="pl-PL" dirty="0" smtClean="0"/>
              <a:t> każdego dnia dzieci spędzają ok. 4-5 godzin przed telewizorem/komputerem </a:t>
            </a:r>
          </a:p>
          <a:p>
            <a:r>
              <a:rPr lang="pl-PL" dirty="0" smtClean="0"/>
              <a:t>w przypadku dzieci w wieku przedszkolnym tak spędzany czas jest nawet dłuższy niż aktywność ruchowa na podwórku</a:t>
            </a:r>
            <a:endParaRPr lang="pl-PL" dirty="0"/>
          </a:p>
        </p:txBody>
      </p:sp>
      <p:pic>
        <p:nvPicPr>
          <p:cNvPr id="3074" name="Picture 2" descr="C:\Users\Sara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6525" y="5301208"/>
            <a:ext cx="2657475" cy="155679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NADWAGA I OTYŁOŚĆ U DZIECI - konsekwencje zdrowotne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44824"/>
            <a:ext cx="8229600" cy="4572000"/>
          </a:xfrm>
        </p:spPr>
        <p:txBody>
          <a:bodyPr/>
          <a:lstStyle/>
          <a:p>
            <a:r>
              <a:rPr lang="pl-PL" dirty="0" smtClean="0"/>
              <a:t>zaburzenia rozwoju motorycznego („analfabetyzm ruchowy”)</a:t>
            </a:r>
          </a:p>
          <a:p>
            <a:r>
              <a:rPr lang="pl-PL" dirty="0" smtClean="0"/>
              <a:t>przeciążenie układu ruchu i przedwczesne zmiany zwyrodnieniowe</a:t>
            </a:r>
          </a:p>
          <a:p>
            <a:r>
              <a:rPr lang="pl-PL" dirty="0" smtClean="0"/>
              <a:t>zwiększone ryzyko: miażdżycy, cukrzycy 2, nadciśnienia tętniczego oraz przedwczesnej śmierci</a:t>
            </a:r>
          </a:p>
          <a:p>
            <a:r>
              <a:rPr lang="pl-PL" dirty="0" smtClean="0"/>
              <a:t>ryzyko otyłości w wieku dojrzałym</a:t>
            </a:r>
            <a:endParaRPr lang="pl-PL" dirty="0"/>
          </a:p>
        </p:txBody>
      </p:sp>
      <p:pic>
        <p:nvPicPr>
          <p:cNvPr id="4098" name="Picture 2" descr="C:\Users\Sara\Desktop\downloa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97152"/>
            <a:ext cx="2411760" cy="206084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Rola rodziców, czyli recepta na sukces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916832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zmiana swoich nieprawidłowych nawyków i zwyczajów żywieniowych </a:t>
            </a:r>
          </a:p>
          <a:p>
            <a:r>
              <a:rPr lang="pl-PL" dirty="0" smtClean="0"/>
              <a:t> unikanie miejsc i okoliczności, w których serwowana jest „niezdrowa” żywność </a:t>
            </a:r>
          </a:p>
          <a:p>
            <a:r>
              <a:rPr lang="pl-PL" dirty="0" smtClean="0"/>
              <a:t>zaangażowanie dziecka w robienie zakupów </a:t>
            </a:r>
          </a:p>
          <a:p>
            <a:r>
              <a:rPr lang="pl-PL" dirty="0" smtClean="0"/>
              <a:t> wspólne przygotowywanie „zdrowych” posiłków i wspólne ich spożywanie </a:t>
            </a:r>
          </a:p>
          <a:p>
            <a:r>
              <a:rPr lang="pl-PL" dirty="0" smtClean="0"/>
              <a:t> uświadamianie dziecka na temat wartości i roli składników pokarmowych </a:t>
            </a:r>
          </a:p>
          <a:p>
            <a:r>
              <a:rPr lang="pl-PL" dirty="0" smtClean="0"/>
              <a:t> ograniczanie dziecku czasu spędzanego przed telewizorem (unikanie reklamy)</a:t>
            </a:r>
            <a:endParaRPr lang="pl-PL" dirty="0"/>
          </a:p>
        </p:txBody>
      </p:sp>
      <p:pic>
        <p:nvPicPr>
          <p:cNvPr id="5122" name="Picture 2" descr="C:\Users\Sara\Desktop\2172552-dziecko-owoce-warzywa-900-6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157193"/>
            <a:ext cx="2051720" cy="170080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b="1" dirty="0" smtClean="0"/>
              <a:t>Zapotrzebowanie kaloryczne</a:t>
            </a:r>
            <a:endParaRPr lang="pl-PL" sz="5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Dzieci w wieku 1-3 lat 1000kcal</a:t>
            </a:r>
          </a:p>
          <a:p>
            <a:r>
              <a:rPr lang="pl-PL" sz="5400" dirty="0" smtClean="0"/>
              <a:t>Dzieci w wieku 4-6 lat 1400 kcal</a:t>
            </a:r>
            <a:endParaRPr lang="pl-PL" sz="5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159</TotalTime>
  <Words>324</Words>
  <Application>Microsoft Office PowerPoint</Application>
  <PresentationFormat>Pokaz na ekranie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Energetyczny</vt:lpstr>
      <vt:lpstr>Jak prawidłowo odżywiać przedszkolaka ?</vt:lpstr>
      <vt:lpstr>O czym będzie prezentacja?</vt:lpstr>
      <vt:lpstr>Wiele nieprawidłowości w żywieniu dzieci wynika z nieprawidłowego odżywiania się rodziców</vt:lpstr>
      <vt:lpstr>Konsekwencje zdrowotne wynikające z błędów żywieniowych</vt:lpstr>
      <vt:lpstr>Konsekwencje zdrowotne:</vt:lpstr>
      <vt:lpstr>Aktywność fizyczna dzieci</vt:lpstr>
      <vt:lpstr>NADWAGA I OTYŁOŚĆ U DZIECI - konsekwencje zdrowotne</vt:lpstr>
      <vt:lpstr>Rola rodziców, czyli recepta na sukces</vt:lpstr>
      <vt:lpstr>Zapotrzebowanie kaloryczne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Sara</dc:creator>
  <cp:lastModifiedBy>Nauczyciel</cp:lastModifiedBy>
  <cp:revision>15</cp:revision>
  <dcterms:created xsi:type="dcterms:W3CDTF">2018-12-06T18:55:39Z</dcterms:created>
  <dcterms:modified xsi:type="dcterms:W3CDTF">2019-03-18T06:28:20Z</dcterms:modified>
</cp:coreProperties>
</file>