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58" r:id="rId4"/>
    <p:sldId id="259" r:id="rId5"/>
    <p:sldId id="261" r:id="rId6"/>
    <p:sldId id="262" r:id="rId7"/>
    <p:sldId id="263" r:id="rId8"/>
    <p:sldId id="264" r:id="rId9"/>
    <p:sldId id="266" r:id="rId10"/>
    <p:sldId id="267" r:id="rId11"/>
    <p:sldId id="268" r:id="rId12"/>
    <p:sldId id="269" r:id="rId13"/>
    <p:sldId id="270" r:id="rId14"/>
    <p:sldId id="271" r:id="rId15"/>
    <p:sldId id="257" r:id="rId16"/>
    <p:sldId id="272"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33F23-3ABE-4909-8FE5-FBA7FE2B3553}" type="datetimeFigureOut">
              <a:rPr lang="pl-PL" smtClean="0"/>
              <a:pPr/>
              <a:t>2019-10-21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0749A-5042-4306-8024-9ABE85F0EC8F}"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480749A-5042-4306-8024-9ABE85F0EC8F}" type="slidenum">
              <a:rPr lang="pl-PL" smtClean="0"/>
              <a:pPr/>
              <a:t>10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18CD62C-3E7F-42FC-B487-0855B4823BD3}" type="datetimeFigureOut">
              <a:rPr lang="pl-PL" smtClean="0"/>
              <a:pPr/>
              <a:t>2019-10-21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977B303-6329-4583-930C-CDDD63E779E5}" type="slidenum">
              <a:rPr lang="pl-PL" smtClean="0"/>
              <a:pPr/>
              <a:t>‹#›</a:t>
            </a:fld>
            <a:endParaRPr lang="pl-PL"/>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CD62C-3E7F-42FC-B487-0855B4823BD3}" type="datetimeFigureOut">
              <a:rPr lang="pl-PL" smtClean="0"/>
              <a:pPr/>
              <a:t>2019-10-21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7B303-6329-4583-930C-CDDD63E779E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4" name="pole tekstowe 3"/>
          <p:cNvSpPr txBox="1"/>
          <p:nvPr/>
        </p:nvSpPr>
        <p:spPr>
          <a:xfrm>
            <a:off x="611560" y="1844824"/>
            <a:ext cx="7992888" cy="3139321"/>
          </a:xfrm>
          <a:prstGeom prst="rect">
            <a:avLst/>
          </a:prstGeom>
          <a:noFill/>
        </p:spPr>
        <p:txBody>
          <a:bodyPr wrap="square" rtlCol="0">
            <a:spAutoFit/>
          </a:bodyPr>
          <a:lstStyle/>
          <a:p>
            <a:pPr algn="ctr"/>
            <a:r>
              <a:rPr lang="pl-PL" sz="6600" b="1" i="1" dirty="0" smtClean="0">
                <a:solidFill>
                  <a:schemeClr val="bg1"/>
                </a:solidFill>
                <a:latin typeface="Arial Narrow" pitchFamily="34" charset="0"/>
              </a:rPr>
              <a:t>Od pasji do </a:t>
            </a:r>
            <a:r>
              <a:rPr lang="pl-PL" sz="6600" b="1" i="1" dirty="0" err="1" smtClean="0">
                <a:solidFill>
                  <a:schemeClr val="bg1"/>
                </a:solidFill>
                <a:latin typeface="Arial Narrow" pitchFamily="34" charset="0"/>
              </a:rPr>
              <a:t>obsesji,czyli</a:t>
            </a:r>
            <a:r>
              <a:rPr lang="pl-PL" sz="6600" b="1" i="1" dirty="0" smtClean="0">
                <a:solidFill>
                  <a:schemeClr val="bg1"/>
                </a:solidFill>
                <a:latin typeface="Arial Narrow" pitchFamily="34" charset="0"/>
              </a:rPr>
              <a:t> uzależnienie od sportu.</a:t>
            </a:r>
            <a:endParaRPr lang="pl-PL" sz="6600" b="1" i="1" dirty="0">
              <a:solidFill>
                <a:schemeClr val="bg1"/>
              </a:solidFill>
              <a:latin typeface="Arial Narrow" pitchFamily="34" charset="0"/>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143000"/>
          </a:xfrm>
        </p:spPr>
        <p:txBody>
          <a:bodyPr>
            <a:normAutofit fontScale="90000"/>
          </a:bodyPr>
          <a:lstStyle/>
          <a:p>
            <a:r>
              <a:rPr lang="pl-PL"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t>Uzależnieni od sportu.</a:t>
            </a:r>
            <a:br>
              <a:rPr lang="pl-PL"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br>
            <a:r>
              <a:rPr lang="pl-PL"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t>Prawdziwe historie</a:t>
            </a:r>
            <a:endParaRPr lang="pl-PL" b="1" i="1" dirty="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endParaRPr>
          </a:p>
        </p:txBody>
      </p:sp>
      <p:sp>
        <p:nvSpPr>
          <p:cNvPr id="3" name="pole tekstowe 2"/>
          <p:cNvSpPr txBox="1"/>
          <p:nvPr/>
        </p:nvSpPr>
        <p:spPr>
          <a:xfrm>
            <a:off x="179512" y="2348880"/>
            <a:ext cx="2915816" cy="2862322"/>
          </a:xfrm>
          <a:prstGeom prst="rect">
            <a:avLst/>
          </a:prstGeom>
          <a:noFill/>
        </p:spPr>
        <p:txBody>
          <a:bodyPr wrap="square" rtlCol="0">
            <a:spAutoFit/>
          </a:bodyPr>
          <a:lstStyle/>
          <a:p>
            <a:pPr algn="ctr"/>
            <a:r>
              <a:rPr lang="pl-PL" dirty="0" smtClean="0">
                <a:latin typeface="Arial Narrow" pitchFamily="34" charset="0"/>
              </a:rPr>
              <a:t>W pewnym momencie jej życie zaczęło przypominać bieg po bieżni treningowej. Nieustannie przewijająca się taśma narzuca tempo, któremu człowiek musi podołać, żeby nie spaść. Ona biegła. Pędziła. Ale taśma przesuwała się coraz szybciej i szybciej. W końcu z niej spadła. Nie mogła już więcej.</a:t>
            </a:r>
            <a:endParaRPr lang="pl-PL" dirty="0">
              <a:latin typeface="Arial Narrow" pitchFamily="34" charset="0"/>
            </a:endParaRPr>
          </a:p>
        </p:txBody>
      </p:sp>
      <p:pic>
        <p:nvPicPr>
          <p:cNvPr id="11266" name="Picture 2" descr="C:\Users\student\Desktop\123\bieganie__jogging_062_kobieta__most__wschod_slonca.jpg"/>
          <p:cNvPicPr>
            <a:picLocks noChangeAspect="1" noChangeArrowheads="1"/>
          </p:cNvPicPr>
          <p:nvPr/>
        </p:nvPicPr>
        <p:blipFill>
          <a:blip r:embed="rId3" cstate="print"/>
          <a:srcRect/>
          <a:stretch>
            <a:fillRect/>
          </a:stretch>
        </p:blipFill>
        <p:spPr bwMode="auto">
          <a:xfrm>
            <a:off x="3419872" y="2420888"/>
            <a:ext cx="5530214" cy="3456384"/>
          </a:xfrm>
          <a:prstGeom prst="rect">
            <a:avLst/>
          </a:prstGeom>
          <a:noFill/>
          <a:effectLst>
            <a:outerShdw blurRad="50800" dist="38100" dir="8100000" algn="tr" rotWithShape="0">
              <a:schemeClr val="tx2">
                <a:lumMod val="75000"/>
                <a:alpha val="40000"/>
              </a:schemeClr>
            </a:outerShdw>
          </a:effectLst>
        </p:spPr>
      </p:pic>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39552" y="3429000"/>
            <a:ext cx="7776864" cy="2585323"/>
          </a:xfrm>
          <a:prstGeom prst="rect">
            <a:avLst/>
          </a:prstGeom>
          <a:noFill/>
        </p:spPr>
        <p:txBody>
          <a:bodyPr wrap="square" rtlCol="0">
            <a:spAutoFit/>
          </a:bodyPr>
          <a:lstStyle/>
          <a:p>
            <a:r>
              <a:rPr lang="pl-PL" dirty="0" smtClean="0">
                <a:latin typeface="Arial Narrow" pitchFamily="34" charset="0"/>
              </a:rPr>
              <a:t>W życiu Elisabeth sport zajmował najważniejsze miejsce. Będąc fizjoterapeutką, zrobiła dodatkowy kurs instruktażu fitness. Dzięki temu jej uzależnienie nie rzucało się w oczy. </a:t>
            </a:r>
          </a:p>
          <a:p>
            <a:pPr algn="ctr"/>
            <a:r>
              <a:rPr lang="pl-PL" b="1" i="1" dirty="0" smtClean="0">
                <a:solidFill>
                  <a:schemeClr val="tx2">
                    <a:lumMod val="75000"/>
                  </a:schemeClr>
                </a:solidFill>
                <a:latin typeface="Arial Narrow" pitchFamily="34" charset="0"/>
              </a:rPr>
              <a:t> - </a:t>
            </a:r>
            <a:r>
              <a:rPr lang="pl-PL" b="1" dirty="0" smtClean="0">
                <a:solidFill>
                  <a:schemeClr val="tx2">
                    <a:lumMod val="75000"/>
                  </a:schemeClr>
                </a:solidFill>
                <a:latin typeface="Arial Narrow" pitchFamily="34" charset="0"/>
              </a:rPr>
              <a:t>Wszyscy chwalili moje wysportowane ciało i zdrowy sposób odżywiania </a:t>
            </a:r>
            <a:r>
              <a:rPr lang="pl-PL" dirty="0" smtClean="0">
                <a:solidFill>
                  <a:schemeClr val="tx2">
                    <a:lumMod val="75000"/>
                  </a:schemeClr>
                </a:solidFill>
                <a:latin typeface="Arial Narrow" pitchFamily="34" charset="0"/>
              </a:rPr>
              <a:t>- </a:t>
            </a:r>
            <a:r>
              <a:rPr lang="pl-PL" dirty="0" smtClean="0">
                <a:latin typeface="Arial Narrow" pitchFamily="34" charset="0"/>
              </a:rPr>
              <a:t>wspomina. A z tym ostatnim zawsze miała problem, począwszy od okresu dojrzewania. Wszystko zaczęło się, gdy w wieku 15 lat czuła się nieszczęśliwa i gruba. Jej rodzice bardziej interesowali się alkoholem niż nią. Nastąpił kryzys. Córkę wysłano tak daleko, jak się tylko dało - do nowojorskiego internatu. Jej matka nie odbierała telefonów albo była zbyt pijana, żeby rozmawiać, a ona stopniowo popadała najpierw w anoreksję, a później w bulimię. Latami miotała się między dwiema chorobami.</a:t>
            </a:r>
            <a:endParaRPr lang="pl-PL" dirty="0">
              <a:latin typeface="Arial Narrow" pitchFamily="34" charset="0"/>
            </a:endParaRPr>
          </a:p>
        </p:txBody>
      </p:sp>
      <p:sp>
        <p:nvSpPr>
          <p:cNvPr id="4" name="pole tekstowe 3"/>
          <p:cNvSpPr txBox="1"/>
          <p:nvPr/>
        </p:nvSpPr>
        <p:spPr>
          <a:xfrm>
            <a:off x="683568" y="836712"/>
            <a:ext cx="7200800" cy="2031325"/>
          </a:xfrm>
          <a:prstGeom prst="rect">
            <a:avLst/>
          </a:prstGeom>
          <a:noFill/>
        </p:spPr>
        <p:txBody>
          <a:bodyPr wrap="square" rtlCol="0">
            <a:spAutoFit/>
          </a:bodyPr>
          <a:lstStyle/>
          <a:p>
            <a:pPr algn="ctr"/>
            <a:r>
              <a:rPr lang="pl-PL" b="1" i="1" dirty="0" smtClean="0">
                <a:solidFill>
                  <a:schemeClr val="tx2">
                    <a:lumMod val="75000"/>
                  </a:schemeClr>
                </a:solidFill>
                <a:latin typeface="Arial Narrow" pitchFamily="34" charset="0"/>
              </a:rPr>
              <a:t>- Nie miałam już sił, wszystko mnie bolało, ale gdyby nie pomoc, nie potrafiłabym przestać</a:t>
            </a:r>
            <a:r>
              <a:rPr lang="pl-PL" i="1" dirty="0" smtClean="0">
                <a:solidFill>
                  <a:schemeClr val="tx2">
                    <a:lumMod val="75000"/>
                  </a:schemeClr>
                </a:solidFill>
                <a:latin typeface="Arial Narrow" pitchFamily="34" charset="0"/>
              </a:rPr>
              <a:t> </a:t>
            </a:r>
            <a:r>
              <a:rPr lang="pl-PL" dirty="0" smtClean="0">
                <a:latin typeface="Arial Narrow" pitchFamily="34" charset="0"/>
              </a:rPr>
              <a:t>- wspomina ten dzień w czerwcu 2006 roku Elisabeth H. Gdyby nie pomoc, to pewnie wstałaby i biegła dalej. Mimo bólu i choroby.  </a:t>
            </a:r>
            <a:r>
              <a:rPr lang="pl-PL" i="1" dirty="0" smtClean="0">
                <a:latin typeface="Arial Narrow" pitchFamily="34" charset="0"/>
              </a:rPr>
              <a:t>- Tak jak to się robi, gdy jest się uzależnionym </a:t>
            </a:r>
            <a:r>
              <a:rPr lang="pl-PL" dirty="0" smtClean="0">
                <a:latin typeface="Arial Narrow" pitchFamily="34" charset="0"/>
              </a:rPr>
              <a:t>- wyznaje i uśmiecha się smutno. Tak jak alkoholik, którego do picia pcha wewnętrzny przymus, a nie rozsmakowanie się w trunku. Nawet gdy była zmęczona, szła na kickboxing, jogę lub jogging. Szła, choć powinna się zatroszczyć o rodzinę, przyjaciół i pracę.</a:t>
            </a:r>
            <a:endParaRPr lang="pl-PL" dirty="0">
              <a:latin typeface="Arial Narrow" pitchFamily="34" charset="0"/>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259632" y="260648"/>
            <a:ext cx="6264696" cy="2585323"/>
          </a:xfrm>
          <a:prstGeom prst="rect">
            <a:avLst/>
          </a:prstGeom>
          <a:noFill/>
        </p:spPr>
        <p:txBody>
          <a:bodyPr wrap="square" rtlCol="0">
            <a:spAutoFit/>
          </a:bodyPr>
          <a:lstStyle/>
          <a:p>
            <a:pPr algn="ctr"/>
            <a:r>
              <a:rPr lang="pl-PL" dirty="0" smtClean="0">
                <a:latin typeface="Arial Narrow" pitchFamily="34" charset="0"/>
              </a:rPr>
              <a:t>Sport uprawiała od zawsze, ale dopiero mając 23 lata, odkryła „idealną niszę", w której mogła ukryć wszystkie problemy.  -  Nic nie mogło mnie powstrzymać od treningów. A jeżeli je opuszczałam, to stawałam się nerwowa - wspomina. Typowa reakcja na odwyk. Dlatego odstawiła wszystko inne na boczny tor i została „stałą bywalczynią" fitness klubów. Każdego dnia na tablicy przy wejściu wywieszano nowe hasła, które miały mobilizować mniej zmotywowanych członków klubu: „Kto się podda, ten nigdy nie zostanie zwycięzcą" albo „Jeżeli ma się przed oczyma jasny cel, to wiele trzeba pokonać". Naprawdę w to wierzyła.</a:t>
            </a:r>
            <a:endParaRPr lang="pl-PL" dirty="0">
              <a:latin typeface="Arial Narrow" pitchFamily="34" charset="0"/>
            </a:endParaRPr>
          </a:p>
        </p:txBody>
      </p:sp>
      <p:pic>
        <p:nvPicPr>
          <p:cNvPr id="7170" name="Picture 2" descr="C:\Users\student\Desktop\123\Fotolia_188435222_Subscription_XXL-Copy-1024x683.jpg"/>
          <p:cNvPicPr>
            <a:picLocks noChangeAspect="1" noChangeArrowheads="1"/>
          </p:cNvPicPr>
          <p:nvPr/>
        </p:nvPicPr>
        <p:blipFill>
          <a:blip r:embed="rId2" cstate="print"/>
          <a:srcRect/>
          <a:stretch>
            <a:fillRect/>
          </a:stretch>
        </p:blipFill>
        <p:spPr bwMode="auto">
          <a:xfrm>
            <a:off x="1619672" y="2924944"/>
            <a:ext cx="5668888" cy="3781104"/>
          </a:xfrm>
          <a:prstGeom prst="rect">
            <a:avLst/>
          </a:prstGeom>
          <a:noFill/>
          <a:effectLst>
            <a:innerShdw blurRad="63500" dist="50800" dir="13500000">
              <a:schemeClr val="tx2">
                <a:lumMod val="75000"/>
                <a:alpha val="50000"/>
              </a:schemeClr>
            </a:innerShdw>
          </a:effectLst>
        </p:spPr>
      </p:pic>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259632" y="3140968"/>
            <a:ext cx="6552728" cy="1477328"/>
          </a:xfrm>
          <a:prstGeom prst="rect">
            <a:avLst/>
          </a:prstGeom>
          <a:noFill/>
        </p:spPr>
        <p:txBody>
          <a:bodyPr wrap="square" rtlCol="0">
            <a:spAutoFit/>
          </a:bodyPr>
          <a:lstStyle/>
          <a:p>
            <a:pPr algn="ctr"/>
            <a:r>
              <a:rPr lang="pl-PL" dirty="0" smtClean="0">
                <a:latin typeface="Arial Narrow" pitchFamily="34" charset="0"/>
              </a:rPr>
              <a:t>Inną historią jest historia 31-letniej Julii z </a:t>
            </a:r>
            <a:r>
              <a:rPr lang="pl-PL" dirty="0" err="1" smtClean="0">
                <a:latin typeface="Arial Narrow" pitchFamily="34" charset="0"/>
              </a:rPr>
              <a:t>Monachium,która</a:t>
            </a:r>
            <a:r>
              <a:rPr lang="pl-PL" dirty="0" smtClean="0">
                <a:latin typeface="Arial Narrow" pitchFamily="34" charset="0"/>
              </a:rPr>
              <a:t> jest przykładem uzależnienia wtórnego. O jej problemie nie wie nikt. Dlatego woli zachować anonimowość. Każdego dnia Julia biega przez półtorej godziny, nawet gdy pada deszcz lub śnieg</a:t>
            </a:r>
            <a:r>
              <a:rPr lang="pl-PL" dirty="0" smtClean="0">
                <a:solidFill>
                  <a:schemeClr val="tx2">
                    <a:lumMod val="75000"/>
                  </a:schemeClr>
                </a:solidFill>
                <a:latin typeface="Arial Narrow" pitchFamily="34" charset="0"/>
              </a:rPr>
              <a:t>. </a:t>
            </a:r>
            <a:r>
              <a:rPr lang="pl-PL" b="1" i="1" dirty="0" smtClean="0">
                <a:solidFill>
                  <a:schemeClr val="tx2">
                    <a:lumMod val="75000"/>
                  </a:schemeClr>
                </a:solidFill>
                <a:latin typeface="Arial Narrow" pitchFamily="34" charset="0"/>
              </a:rPr>
              <a:t>- Dopóki tego nie załatwię, nie planuję dnia - wyjaśnia</a:t>
            </a:r>
            <a:r>
              <a:rPr lang="pl-PL" dirty="0" smtClean="0">
                <a:solidFill>
                  <a:schemeClr val="tx2">
                    <a:lumMod val="75000"/>
                  </a:schemeClr>
                </a:solidFill>
                <a:latin typeface="Arial Narrow" pitchFamily="34" charset="0"/>
              </a:rPr>
              <a:t>.</a:t>
            </a:r>
            <a:endParaRPr lang="pl-PL" dirty="0">
              <a:solidFill>
                <a:schemeClr val="tx2">
                  <a:lumMod val="75000"/>
                </a:schemeClr>
              </a:solidFill>
              <a:latin typeface="Arial Narrow" pitchFamily="34" charset="0"/>
            </a:endParaRPr>
          </a:p>
        </p:txBody>
      </p:sp>
      <p:sp>
        <p:nvSpPr>
          <p:cNvPr id="4" name="pole tekstowe 3"/>
          <p:cNvSpPr txBox="1"/>
          <p:nvPr/>
        </p:nvSpPr>
        <p:spPr>
          <a:xfrm>
            <a:off x="1331640" y="4653136"/>
            <a:ext cx="6264696" cy="2031325"/>
          </a:xfrm>
          <a:prstGeom prst="rect">
            <a:avLst/>
          </a:prstGeom>
          <a:noFill/>
        </p:spPr>
        <p:txBody>
          <a:bodyPr wrap="square" rtlCol="0">
            <a:spAutoFit/>
          </a:bodyPr>
          <a:lstStyle/>
          <a:p>
            <a:pPr algn="ctr"/>
            <a:r>
              <a:rPr lang="pl-PL" dirty="0" smtClean="0">
                <a:latin typeface="Arial Narrow" pitchFamily="34" charset="0"/>
              </a:rPr>
              <a:t>Julia uprawia sport, ponieważ w przeciwnym razie nie mogłaby nic przełknąć. </a:t>
            </a:r>
            <a:r>
              <a:rPr lang="pl-PL" dirty="0" smtClean="0">
                <a:solidFill>
                  <a:schemeClr val="tx2">
                    <a:lumMod val="75000"/>
                  </a:schemeClr>
                </a:solidFill>
                <a:latin typeface="Arial Narrow" pitchFamily="34" charset="0"/>
              </a:rPr>
              <a:t> </a:t>
            </a:r>
            <a:r>
              <a:rPr lang="pl-PL" b="1" i="1" dirty="0" smtClean="0">
                <a:solidFill>
                  <a:schemeClr val="tx2">
                    <a:lumMod val="75000"/>
                  </a:schemeClr>
                </a:solidFill>
                <a:latin typeface="Arial Narrow" pitchFamily="34" charset="0"/>
              </a:rPr>
              <a:t>- Ale jak już się wybiegam, to wtedy mogą się porządnie najeść</a:t>
            </a:r>
            <a:r>
              <a:rPr lang="pl-PL" b="1" i="1" dirty="0" smtClean="0">
                <a:latin typeface="Arial Narrow" pitchFamily="34" charset="0"/>
              </a:rPr>
              <a:t>. </a:t>
            </a:r>
            <a:r>
              <a:rPr lang="pl-PL" dirty="0" smtClean="0">
                <a:latin typeface="Arial Narrow" pitchFamily="34" charset="0"/>
              </a:rPr>
              <a:t>„Porządnie się najeść" oznacza dla niej więcej niż jeden mały posiłek dziennie. Żyje tak, odkąd skończyła 16 lat. To prawie połowa jej życia. Nie chce jednak tego zmieniać</a:t>
            </a:r>
            <a:r>
              <a:rPr lang="pl-PL" b="1" i="1" dirty="0" smtClean="0">
                <a:latin typeface="Arial Narrow" pitchFamily="34" charset="0"/>
              </a:rPr>
              <a:t>. </a:t>
            </a:r>
            <a:r>
              <a:rPr lang="pl-PL" b="1" i="1" dirty="0" smtClean="0">
                <a:solidFill>
                  <a:schemeClr val="tx2">
                    <a:lumMod val="75000"/>
                  </a:schemeClr>
                </a:solidFill>
                <a:latin typeface="Arial Narrow" pitchFamily="34" charset="0"/>
              </a:rPr>
              <a:t>- Dobrze mi z tym. Jestem wysportowana -</a:t>
            </a:r>
            <a:r>
              <a:rPr lang="pl-PL" dirty="0" smtClean="0">
                <a:latin typeface="Arial Narrow" pitchFamily="34" charset="0"/>
              </a:rPr>
              <a:t> podkreśla nieustannie, jakby mówienie o tym zbliżało ją do prawdy.</a:t>
            </a:r>
            <a:endParaRPr lang="pl-PL" dirty="0">
              <a:latin typeface="Arial Narrow" pitchFamily="34" charset="0"/>
            </a:endParaRPr>
          </a:p>
        </p:txBody>
      </p:sp>
      <p:pic>
        <p:nvPicPr>
          <p:cNvPr id="8194" name="Picture 2" descr="C:\Users\student\Desktop\123\9737210-terning-900-600.jpg"/>
          <p:cNvPicPr>
            <a:picLocks noChangeAspect="1" noChangeArrowheads="1"/>
          </p:cNvPicPr>
          <p:nvPr/>
        </p:nvPicPr>
        <p:blipFill>
          <a:blip r:embed="rId2" cstate="print"/>
          <a:srcRect/>
          <a:stretch>
            <a:fillRect/>
          </a:stretch>
        </p:blipFill>
        <p:spPr bwMode="auto">
          <a:xfrm>
            <a:off x="2339752" y="116632"/>
            <a:ext cx="4536504" cy="3024337"/>
          </a:xfrm>
          <a:prstGeom prst="rect">
            <a:avLst/>
          </a:prstGeom>
          <a:noFill/>
          <a:effectLst>
            <a:outerShdw blurRad="50800" dist="38100" dir="8100000" algn="tr" rotWithShape="0">
              <a:schemeClr val="tx2">
                <a:lumMod val="75000"/>
                <a:alpha val="40000"/>
              </a:schemeClr>
            </a:outerShdw>
          </a:effectLst>
        </p:spPr>
      </p:pic>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83568" y="764704"/>
            <a:ext cx="7848872" cy="1754326"/>
          </a:xfrm>
          <a:prstGeom prst="rect">
            <a:avLst/>
          </a:prstGeom>
          <a:noFill/>
        </p:spPr>
        <p:txBody>
          <a:bodyPr wrap="square" rtlCol="0">
            <a:spAutoFit/>
          </a:bodyPr>
          <a:lstStyle/>
          <a:p>
            <a:r>
              <a:rPr lang="pl-PL" dirty="0" smtClean="0">
                <a:latin typeface="Arial Narrow" pitchFamily="34" charset="0"/>
              </a:rPr>
              <a:t>Podobne zdania uporczywie powtarzała Elizabeth H., aż pamiętnego dnia latem 2006 roku opuściły ją siły. Po załamaniu nerwowym poddała się terapii w Stanach Zjednoczonych. Po powrocie musiała nauczyć się żyć bez sportu, nauczyć się żyć w ogóle. Trwało to rok. Dziś może powiedzieć, że się udało. Nie pracuje już jako instruktorka fitness. Zakochała się, znalazła nowych przyjaciół. Biega tylko wtedy, gdy wyprowadza psa na spacer. Ale to ona nadaje tempo. A jeśli chce, po prostu się zatrzymuje.</a:t>
            </a:r>
            <a:endParaRPr lang="pl-PL" dirty="0">
              <a:latin typeface="Arial Narrow" pitchFamily="34" charset="0"/>
            </a:endParaRPr>
          </a:p>
        </p:txBody>
      </p:sp>
      <p:pic>
        <p:nvPicPr>
          <p:cNvPr id="9218" name="Picture 2" descr="C:\Users\student\Desktop\123\qw.jpg"/>
          <p:cNvPicPr>
            <a:picLocks noChangeAspect="1" noChangeArrowheads="1"/>
          </p:cNvPicPr>
          <p:nvPr/>
        </p:nvPicPr>
        <p:blipFill>
          <a:blip r:embed="rId2" cstate="print"/>
          <a:srcRect/>
          <a:stretch>
            <a:fillRect/>
          </a:stretch>
        </p:blipFill>
        <p:spPr bwMode="auto">
          <a:xfrm>
            <a:off x="1547664" y="2708920"/>
            <a:ext cx="6120680" cy="3825425"/>
          </a:xfrm>
          <a:prstGeom prst="rect">
            <a:avLst/>
          </a:prstGeom>
          <a:noFill/>
          <a:effectLst>
            <a:outerShdw blurRad="50800" dist="38100" dir="8100000" algn="tr" rotWithShape="0">
              <a:schemeClr val="tx2">
                <a:lumMod val="75000"/>
                <a:alpha val="40000"/>
              </a:schemeClr>
            </a:outerShdw>
          </a:effectLst>
        </p:spPr>
      </p:pic>
      <p:sp>
        <p:nvSpPr>
          <p:cNvPr id="5" name="pole tekstowe 4"/>
          <p:cNvSpPr txBox="1"/>
          <p:nvPr/>
        </p:nvSpPr>
        <p:spPr>
          <a:xfrm>
            <a:off x="0" y="6596390"/>
            <a:ext cx="2736304" cy="261610"/>
          </a:xfrm>
          <a:prstGeom prst="rect">
            <a:avLst/>
          </a:prstGeom>
          <a:noFill/>
        </p:spPr>
        <p:txBody>
          <a:bodyPr wrap="square" rtlCol="0">
            <a:spAutoFit/>
          </a:bodyPr>
          <a:lstStyle/>
          <a:p>
            <a:r>
              <a:rPr lang="pl-PL" sz="1100" dirty="0" err="1" smtClean="0">
                <a:latin typeface="Arial Narrow" pitchFamily="34" charset="0"/>
              </a:rPr>
              <a:t>Źródło:polityka.pl</a:t>
            </a:r>
            <a:endParaRPr lang="pl-PL" sz="1100" dirty="0">
              <a:latin typeface="Arial Narrow" pitchFamily="34" charset="0"/>
            </a:endParaRP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0" y="260648"/>
            <a:ext cx="8229600" cy="1143000"/>
          </a:xfrm>
        </p:spPr>
        <p:txBody>
          <a:bodyPr>
            <a:noAutofit/>
          </a:bodyPr>
          <a:lstStyle/>
          <a:p>
            <a:r>
              <a:rPr lang="pl-PL" sz="6000"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t>Źródła:</a:t>
            </a:r>
            <a:endParaRPr lang="pl-PL" sz="6000" b="1" i="1" dirty="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endParaRPr>
          </a:p>
        </p:txBody>
      </p:sp>
      <p:sp>
        <p:nvSpPr>
          <p:cNvPr id="4" name="pole tekstowe 3"/>
          <p:cNvSpPr txBox="1"/>
          <p:nvPr/>
        </p:nvSpPr>
        <p:spPr>
          <a:xfrm>
            <a:off x="2627784" y="1556792"/>
            <a:ext cx="2952328" cy="2554545"/>
          </a:xfrm>
          <a:prstGeom prst="rect">
            <a:avLst/>
          </a:prstGeom>
          <a:noFill/>
        </p:spPr>
        <p:txBody>
          <a:bodyPr wrap="square" rtlCol="0">
            <a:spAutoFit/>
          </a:bodyPr>
          <a:lstStyle/>
          <a:p>
            <a:pPr algn="just"/>
            <a:r>
              <a:rPr lang="pl-PL" sz="3200" b="1" i="1" dirty="0" smtClean="0">
                <a:solidFill>
                  <a:schemeClr val="tx2">
                    <a:lumMod val="75000"/>
                  </a:schemeClr>
                </a:solidFill>
                <a:latin typeface="Arial Narrow" pitchFamily="34" charset="0"/>
              </a:rPr>
              <a:t>*</a:t>
            </a:r>
            <a:r>
              <a:rPr lang="pl-PL" sz="3200" dirty="0" smtClean="0">
                <a:latin typeface="Arial Narrow" pitchFamily="34" charset="0"/>
              </a:rPr>
              <a:t>Google grafika</a:t>
            </a:r>
          </a:p>
          <a:p>
            <a:pPr algn="just"/>
            <a:r>
              <a:rPr lang="pl-PL" sz="3200" b="1" i="1" dirty="0" smtClean="0">
                <a:solidFill>
                  <a:schemeClr val="tx2">
                    <a:lumMod val="75000"/>
                  </a:schemeClr>
                </a:solidFill>
                <a:latin typeface="Arial Narrow" pitchFamily="34" charset="0"/>
              </a:rPr>
              <a:t>*</a:t>
            </a:r>
            <a:r>
              <a:rPr lang="pl-PL" sz="3200" dirty="0" err="1" smtClean="0">
                <a:latin typeface="Arial Narrow" pitchFamily="34" charset="0"/>
              </a:rPr>
              <a:t>psychiatria.pl</a:t>
            </a:r>
            <a:endParaRPr lang="pl-PL" sz="3200" dirty="0" smtClean="0">
              <a:latin typeface="Arial Narrow" pitchFamily="34" charset="0"/>
            </a:endParaRPr>
          </a:p>
          <a:p>
            <a:pPr algn="just"/>
            <a:r>
              <a:rPr lang="pl-PL" sz="3200" b="1" i="1" dirty="0" smtClean="0">
                <a:solidFill>
                  <a:schemeClr val="tx2">
                    <a:lumMod val="75000"/>
                  </a:schemeClr>
                </a:solidFill>
                <a:latin typeface="Arial Narrow" pitchFamily="34" charset="0"/>
              </a:rPr>
              <a:t>*</a:t>
            </a:r>
            <a:r>
              <a:rPr lang="pl-PL" sz="3200" dirty="0" err="1" smtClean="0">
                <a:latin typeface="Arial Narrow" pitchFamily="34" charset="0"/>
              </a:rPr>
              <a:t>odnova.net</a:t>
            </a:r>
            <a:endParaRPr lang="pl-PL" sz="3200" dirty="0" smtClean="0">
              <a:latin typeface="Arial Narrow" pitchFamily="34" charset="0"/>
            </a:endParaRPr>
          </a:p>
          <a:p>
            <a:pPr algn="just"/>
            <a:r>
              <a:rPr lang="pl-PL" sz="3200" b="1" i="1" dirty="0" smtClean="0">
                <a:solidFill>
                  <a:schemeClr val="tx2">
                    <a:lumMod val="75000"/>
                  </a:schemeClr>
                </a:solidFill>
                <a:latin typeface="Arial Narrow" pitchFamily="34" charset="0"/>
              </a:rPr>
              <a:t>*</a:t>
            </a:r>
            <a:r>
              <a:rPr lang="pl-PL" sz="3200" dirty="0" err="1" smtClean="0">
                <a:latin typeface="Arial Narrow" pitchFamily="34" charset="0"/>
              </a:rPr>
              <a:t>zdrowie-życie.pl</a:t>
            </a:r>
            <a:endParaRPr lang="pl-PL" sz="3200" dirty="0" smtClean="0">
              <a:latin typeface="Arial Narrow" pitchFamily="34" charset="0"/>
            </a:endParaRPr>
          </a:p>
          <a:p>
            <a:pPr algn="just"/>
            <a:r>
              <a:rPr lang="pl-PL" sz="3200" dirty="0" smtClean="0">
                <a:solidFill>
                  <a:schemeClr val="tx2">
                    <a:lumMod val="75000"/>
                  </a:schemeClr>
                </a:solidFill>
                <a:latin typeface="Arial Narrow" pitchFamily="34" charset="0"/>
              </a:rPr>
              <a:t>*</a:t>
            </a:r>
            <a:r>
              <a:rPr lang="pl-PL" sz="3200" dirty="0" err="1" smtClean="0">
                <a:latin typeface="Arial Narrow" pitchFamily="34" charset="0"/>
              </a:rPr>
              <a:t>polityka.pl</a:t>
            </a:r>
            <a:endParaRPr lang="pl-PL" sz="3200" dirty="0">
              <a:latin typeface="Arial Narrow" pitchFamily="34" charset="0"/>
            </a:endParaRPr>
          </a:p>
        </p:txBody>
      </p:sp>
      <p:pic>
        <p:nvPicPr>
          <p:cNvPr id="5122" name="Picture 2" descr="C:\Users\student\Desktop\123\mba_in_sports_management_tab1.jpg"/>
          <p:cNvPicPr>
            <a:picLocks noChangeAspect="1" noChangeArrowheads="1"/>
          </p:cNvPicPr>
          <p:nvPr/>
        </p:nvPicPr>
        <p:blipFill>
          <a:blip r:embed="rId2" cstate="print"/>
          <a:srcRect/>
          <a:stretch>
            <a:fillRect/>
          </a:stretch>
        </p:blipFill>
        <p:spPr bwMode="auto">
          <a:xfrm>
            <a:off x="1331640" y="4230485"/>
            <a:ext cx="6228184" cy="2627515"/>
          </a:xfrm>
          <a:prstGeom prst="rect">
            <a:avLst/>
          </a:prstGeom>
          <a:noFill/>
          <a:effectLst>
            <a:outerShdw blurRad="50800" dist="38100" dir="16200000" rotWithShape="0">
              <a:schemeClr val="tx2">
                <a:lumMod val="75000"/>
                <a:alpha val="40000"/>
              </a:schemeClr>
            </a:outerShdw>
          </a:effectLst>
        </p:spPr>
      </p:pic>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pole tekstowe 2"/>
          <p:cNvSpPr txBox="1"/>
          <p:nvPr/>
        </p:nvSpPr>
        <p:spPr>
          <a:xfrm>
            <a:off x="539552" y="2276872"/>
            <a:ext cx="7920880" cy="1323439"/>
          </a:xfrm>
          <a:prstGeom prst="rect">
            <a:avLst/>
          </a:prstGeom>
          <a:noFill/>
        </p:spPr>
        <p:txBody>
          <a:bodyPr wrap="square" rtlCol="0">
            <a:spAutoFit/>
          </a:bodyPr>
          <a:lstStyle/>
          <a:p>
            <a:r>
              <a:rPr lang="pl-PL" sz="8000" b="1" i="1" dirty="0" smtClean="0">
                <a:solidFill>
                  <a:schemeClr val="tx2">
                    <a:lumMod val="60000"/>
                    <a:lumOff val="40000"/>
                  </a:schemeClr>
                </a:solidFill>
                <a:effectLst>
                  <a:outerShdw blurRad="60007" dist="310007" dir="7680000" sy="30000" kx="1300200" algn="ctr" rotWithShape="0">
                    <a:schemeClr val="tx2">
                      <a:lumMod val="75000"/>
                      <a:alpha val="32000"/>
                    </a:schemeClr>
                  </a:outerShdw>
                </a:effectLst>
                <a:latin typeface="Arial Narrow" pitchFamily="34" charset="0"/>
              </a:rPr>
              <a:t>Dziękuję za uwagę!</a:t>
            </a:r>
            <a:endParaRPr lang="pl-PL" sz="8000" b="1" i="1" dirty="0">
              <a:solidFill>
                <a:schemeClr val="tx2">
                  <a:lumMod val="60000"/>
                  <a:lumOff val="40000"/>
                </a:schemeClr>
              </a:solidFill>
              <a:effectLst>
                <a:outerShdw blurRad="60007" dist="310007" dir="7680000" sy="30000" kx="1300200" algn="ctr" rotWithShape="0">
                  <a:schemeClr val="tx2">
                    <a:lumMod val="75000"/>
                    <a:alpha val="32000"/>
                  </a:schemeClr>
                </a:outerShdw>
              </a:effectLst>
              <a:latin typeface="Arial Narrow" pitchFamily="34" charset="0"/>
            </a:endParaRPr>
          </a:p>
        </p:txBody>
      </p:sp>
      <p:sp>
        <p:nvSpPr>
          <p:cNvPr id="6" name="pole tekstowe 5"/>
          <p:cNvSpPr txBox="1"/>
          <p:nvPr/>
        </p:nvSpPr>
        <p:spPr>
          <a:xfrm>
            <a:off x="7127776" y="6488668"/>
            <a:ext cx="2016224" cy="369332"/>
          </a:xfrm>
          <a:prstGeom prst="rect">
            <a:avLst/>
          </a:prstGeom>
          <a:noFill/>
        </p:spPr>
        <p:txBody>
          <a:bodyPr wrap="square" rtlCol="0">
            <a:spAutoFit/>
          </a:bodyPr>
          <a:lstStyle/>
          <a:p>
            <a:r>
              <a:rPr lang="pl-PL" dirty="0" smtClean="0">
                <a:solidFill>
                  <a:schemeClr val="tx2">
                    <a:lumMod val="75000"/>
                  </a:schemeClr>
                </a:solidFill>
                <a:latin typeface="Arial Narrow" pitchFamily="34" charset="0"/>
              </a:rPr>
              <a:t>Martyna </a:t>
            </a:r>
            <a:r>
              <a:rPr lang="pl-PL" dirty="0" err="1" smtClean="0">
                <a:solidFill>
                  <a:schemeClr val="tx2">
                    <a:lumMod val="75000"/>
                  </a:schemeClr>
                </a:solidFill>
                <a:latin typeface="Arial Narrow" pitchFamily="34" charset="0"/>
              </a:rPr>
              <a:t>Sobkowicz</a:t>
            </a:r>
            <a:endParaRPr lang="pl-PL" dirty="0">
              <a:solidFill>
                <a:schemeClr val="tx2">
                  <a:lumMod val="75000"/>
                </a:schemeClr>
              </a:solidFill>
              <a:latin typeface="Arial Narrow" pitchFamily="34" charset="0"/>
            </a:endParaRPr>
          </a:p>
        </p:txBody>
      </p:sp>
      <p:sp>
        <p:nvSpPr>
          <p:cNvPr id="9" name="pole tekstowe 8"/>
          <p:cNvSpPr txBox="1"/>
          <p:nvPr/>
        </p:nvSpPr>
        <p:spPr>
          <a:xfrm>
            <a:off x="2699792" y="3645024"/>
            <a:ext cx="3816424" cy="400110"/>
          </a:xfrm>
          <a:prstGeom prst="rect">
            <a:avLst/>
          </a:prstGeom>
          <a:noFill/>
        </p:spPr>
        <p:txBody>
          <a:bodyPr wrap="square" rtlCol="0">
            <a:spAutoFit/>
          </a:bodyPr>
          <a:lstStyle/>
          <a:p>
            <a:r>
              <a:rPr lang="pl-PL" sz="2000" i="1" dirty="0" smtClean="0">
                <a:solidFill>
                  <a:schemeClr val="tx2">
                    <a:lumMod val="50000"/>
                  </a:schemeClr>
                </a:solidFill>
                <a:effectLst>
                  <a:outerShdw blurRad="38100" dist="38100" dir="2700000" algn="tl">
                    <a:srgbClr val="000000">
                      <a:alpha val="43137"/>
                    </a:srgbClr>
                  </a:outerShdw>
                </a:effectLst>
                <a:latin typeface="Arial Narrow" pitchFamily="34" charset="0"/>
              </a:rPr>
              <a:t>„W zdrowym ciele, zdrowy duch!”</a:t>
            </a:r>
            <a:endParaRPr lang="pl-PL" sz="2000" i="1"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39552" y="332656"/>
            <a:ext cx="7776864" cy="1477328"/>
          </a:xfrm>
          <a:prstGeom prst="rect">
            <a:avLst/>
          </a:prstGeom>
          <a:noFill/>
        </p:spPr>
        <p:txBody>
          <a:bodyPr wrap="square" rtlCol="0">
            <a:spAutoFit/>
          </a:bodyPr>
          <a:lstStyle/>
          <a:p>
            <a:pPr algn="ctr"/>
            <a:r>
              <a:rPr lang="pl-PL" dirty="0" smtClean="0">
                <a:latin typeface="Arial Narrow" pitchFamily="34" charset="0"/>
              </a:rPr>
              <a:t>Dziś bieganie, fitness, siłownia, jazda na rowerze i wiele innych dziedzin sportu cieszy się coraz większym zainteresowaniem. Rośnie ilość amatorów biegaczy i innych miłośników aktywności fizycznej. Trzymają się regularnych treningów i ciągle podnoszą sobie poprzeczkę. Gdy jednak dotychczas odczuwana radość i przyjemność (skutek uwalnianych </a:t>
            </a:r>
            <a:r>
              <a:rPr lang="pl-PL" dirty="0" err="1" smtClean="0">
                <a:latin typeface="Arial Narrow" pitchFamily="34" charset="0"/>
              </a:rPr>
              <a:t>endorfin</a:t>
            </a:r>
            <a:r>
              <a:rPr lang="pl-PL" dirty="0" smtClean="0">
                <a:latin typeface="Arial Narrow" pitchFamily="34" charset="0"/>
              </a:rPr>
              <a:t>) zmienia się w wewnętrzny przymus, to zaczyna się robić niebezpiecznie.</a:t>
            </a:r>
            <a:endParaRPr lang="pl-PL" dirty="0">
              <a:latin typeface="Arial Narrow" pitchFamily="34" charset="0"/>
            </a:endParaRPr>
          </a:p>
        </p:txBody>
      </p:sp>
      <p:sp>
        <p:nvSpPr>
          <p:cNvPr id="4" name="pole tekstowe 3"/>
          <p:cNvSpPr txBox="1"/>
          <p:nvPr/>
        </p:nvSpPr>
        <p:spPr>
          <a:xfrm>
            <a:off x="755576" y="1988840"/>
            <a:ext cx="7200800" cy="1477328"/>
          </a:xfrm>
          <a:prstGeom prst="rect">
            <a:avLst/>
          </a:prstGeom>
          <a:noFill/>
        </p:spPr>
        <p:txBody>
          <a:bodyPr wrap="square" rtlCol="0">
            <a:spAutoFit/>
          </a:bodyPr>
          <a:lstStyle/>
          <a:p>
            <a:pPr algn="ctr"/>
            <a:r>
              <a:rPr lang="pl-PL" dirty="0" smtClean="0">
                <a:latin typeface="Arial Narrow" pitchFamily="34" charset="0"/>
              </a:rPr>
              <a:t>Świetne jest </a:t>
            </a:r>
            <a:r>
              <a:rPr lang="pl-PL" dirty="0" err="1" smtClean="0">
                <a:latin typeface="Arial Narrow" pitchFamily="34" charset="0"/>
              </a:rPr>
              <a:t>to,że</a:t>
            </a:r>
            <a:r>
              <a:rPr lang="pl-PL" dirty="0" smtClean="0">
                <a:latin typeface="Arial Narrow" pitchFamily="34" charset="0"/>
              </a:rPr>
              <a:t> społeczna mentalność się zmienia, jesteśmy bardziej świadomi, przywiązujemy większą uwagę to tego w jaki sposób żyjemy, jaka jest jego jakość. Wszystko jest dobrze, dopóki zachowujemy umiar, bo gdy przekraczamy pewną granicę wtedy paradoksalnie nawet to co zdrowe może stać się dla nas zagrożeniem.</a:t>
            </a:r>
            <a:endParaRPr lang="pl-PL" dirty="0">
              <a:latin typeface="Arial Narrow" pitchFamily="34" charset="0"/>
            </a:endParaRPr>
          </a:p>
        </p:txBody>
      </p:sp>
      <p:pic>
        <p:nvPicPr>
          <p:cNvPr id="3074" name="Picture 2" descr="C:\Users\student\Desktop\123\mba_in_sports_management_tab1.jpg"/>
          <p:cNvPicPr>
            <a:picLocks noChangeAspect="1" noChangeArrowheads="1"/>
          </p:cNvPicPr>
          <p:nvPr/>
        </p:nvPicPr>
        <p:blipFill>
          <a:blip r:embed="rId2" cstate="print"/>
          <a:srcRect/>
          <a:stretch>
            <a:fillRect/>
          </a:stretch>
        </p:blipFill>
        <p:spPr bwMode="auto">
          <a:xfrm>
            <a:off x="1403648" y="3933056"/>
            <a:ext cx="6264696" cy="2642919"/>
          </a:xfrm>
          <a:prstGeom prst="rect">
            <a:avLst/>
          </a:prstGeom>
          <a:noFill/>
          <a:effectLst>
            <a:outerShdw blurRad="50800" dist="38100" dir="16200000" rotWithShape="0">
              <a:schemeClr val="tx2">
                <a:lumMod val="50000"/>
                <a:alpha val="40000"/>
              </a:schemeClr>
            </a:outerShdw>
          </a:effectLst>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899592" y="116632"/>
            <a:ext cx="7056784" cy="2308324"/>
          </a:xfrm>
          <a:prstGeom prst="rect">
            <a:avLst/>
          </a:prstGeom>
          <a:noFill/>
        </p:spPr>
        <p:txBody>
          <a:bodyPr wrap="square" rtlCol="0">
            <a:spAutoFit/>
          </a:bodyPr>
          <a:lstStyle/>
          <a:p>
            <a:pPr algn="ctr"/>
            <a:r>
              <a:rPr lang="pl-PL" b="1" i="1" dirty="0" smtClean="0">
                <a:solidFill>
                  <a:schemeClr val="tx2">
                    <a:lumMod val="60000"/>
                    <a:lumOff val="40000"/>
                  </a:schemeClr>
                </a:solidFill>
                <a:latin typeface="Arial Narrow" pitchFamily="34" charset="0"/>
              </a:rPr>
              <a:t>Sport</a:t>
            </a:r>
            <a:r>
              <a:rPr lang="pl-PL" b="1" dirty="0" smtClean="0">
                <a:latin typeface="Arial Narrow" pitchFamily="34" charset="0"/>
              </a:rPr>
              <a:t>  </a:t>
            </a:r>
            <a:r>
              <a:rPr lang="pl-PL" dirty="0" smtClean="0">
                <a:latin typeface="Arial Narrow" pitchFamily="34" charset="0"/>
              </a:rPr>
              <a:t>niezaprzeczalnie ma dobry wpływ zarówno na naszą fizyczność jak i na psychikę. Badania wykazały, że zaledwie </a:t>
            </a:r>
            <a:r>
              <a:rPr lang="pl-PL" b="1" i="1" dirty="0" smtClean="0">
                <a:solidFill>
                  <a:schemeClr val="tx2">
                    <a:lumMod val="75000"/>
                  </a:schemeClr>
                </a:solidFill>
                <a:latin typeface="Arial Narrow" pitchFamily="34" charset="0"/>
              </a:rPr>
              <a:t>dziesięć minut aktywności fizycznej zmniejsza niepokój, obniża poziom gniewu i głębokość depresji</a:t>
            </a:r>
            <a:r>
              <a:rPr lang="pl-PL" dirty="0" smtClean="0">
                <a:latin typeface="Arial Narrow" pitchFamily="34" charset="0"/>
              </a:rPr>
              <a:t>. Pomaga w leczeniu przewlekłych chorób, takich jak zapalenie stawów, choroby serca, cukrzyca, wysokie ciśnienie krwi lub trudności z chodzeniem i koordynacją ruchową. Potwierdzono również hipotezę dotyczącą długowieczności – tak sport przedłuża nasze życie. Jednak co za dużo, to niezdrowo – i ćwiczenia są znakomitym tego przykładem.</a:t>
            </a:r>
            <a:endParaRPr lang="pl-PL" dirty="0">
              <a:latin typeface="Arial Narrow" pitchFamily="34" charset="0"/>
            </a:endParaRPr>
          </a:p>
        </p:txBody>
      </p:sp>
      <p:sp>
        <p:nvSpPr>
          <p:cNvPr id="4" name="pole tekstowe 3"/>
          <p:cNvSpPr txBox="1"/>
          <p:nvPr/>
        </p:nvSpPr>
        <p:spPr>
          <a:xfrm>
            <a:off x="899592" y="5589240"/>
            <a:ext cx="7560840" cy="923330"/>
          </a:xfrm>
          <a:prstGeom prst="rect">
            <a:avLst/>
          </a:prstGeom>
          <a:noFill/>
        </p:spPr>
        <p:txBody>
          <a:bodyPr wrap="square" rtlCol="0">
            <a:spAutoFit/>
          </a:bodyPr>
          <a:lstStyle/>
          <a:p>
            <a:pPr algn="ctr"/>
            <a:r>
              <a:rPr lang="pl-PL" dirty="0" smtClean="0">
                <a:solidFill>
                  <a:schemeClr val="tx2">
                    <a:lumMod val="60000"/>
                    <a:lumOff val="40000"/>
                  </a:schemeClr>
                </a:solidFill>
                <a:latin typeface="Arial Narrow" pitchFamily="34" charset="0"/>
              </a:rPr>
              <a:t>Jednak czy sport może uzależniać? </a:t>
            </a:r>
            <a:r>
              <a:rPr lang="pl-PL" dirty="0" smtClean="0">
                <a:latin typeface="Arial Narrow" pitchFamily="34" charset="0"/>
              </a:rPr>
              <a:t>Może. Podobnie jak wiele innych rzeczy czy czynności. Mechanizm uzależnienia w tym przypadku nie jest do końca poznany, jednak naukowcy stwierdzają fakt, iż może być to czynność uzależniająca.</a:t>
            </a:r>
            <a:endParaRPr lang="pl-PL" dirty="0">
              <a:latin typeface="Arial Narrow" pitchFamily="34" charset="0"/>
            </a:endParaRPr>
          </a:p>
        </p:txBody>
      </p:sp>
      <p:pic>
        <p:nvPicPr>
          <p:cNvPr id="1026" name="Picture 2" descr="C:\Users\student\Desktop\123\Sports-HSC.jpg"/>
          <p:cNvPicPr>
            <a:picLocks noChangeAspect="1" noChangeArrowheads="1"/>
          </p:cNvPicPr>
          <p:nvPr/>
        </p:nvPicPr>
        <p:blipFill>
          <a:blip r:embed="rId2" cstate="print"/>
          <a:srcRect/>
          <a:stretch>
            <a:fillRect/>
          </a:stretch>
        </p:blipFill>
        <p:spPr bwMode="auto">
          <a:xfrm>
            <a:off x="539552" y="2420888"/>
            <a:ext cx="7956376" cy="2884186"/>
          </a:xfrm>
          <a:prstGeom prst="rect">
            <a:avLst/>
          </a:prstGeom>
          <a:noFill/>
          <a:effectLst>
            <a:outerShdw blurRad="50800" dist="38100" dir="8100000" algn="tr" rotWithShape="0">
              <a:schemeClr val="tx2">
                <a:lumMod val="75000"/>
                <a:alpha val="40000"/>
              </a:schemeClr>
            </a:outerShdw>
          </a:effectLst>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95536" y="2996952"/>
            <a:ext cx="8280920" cy="1754326"/>
          </a:xfrm>
          <a:prstGeom prst="rect">
            <a:avLst/>
          </a:prstGeom>
          <a:noFill/>
        </p:spPr>
        <p:txBody>
          <a:bodyPr wrap="square" rtlCol="0">
            <a:spAutoFit/>
          </a:bodyPr>
          <a:lstStyle/>
          <a:p>
            <a:pPr algn="ctr"/>
            <a:r>
              <a:rPr lang="pl-PL" dirty="0" smtClean="0">
                <a:latin typeface="Arial Narrow" pitchFamily="34" charset="0"/>
              </a:rPr>
              <a:t>Jak wiadomo, uzależnić może nas wszystko. Tytoń, alkohol, narkotyki, leki a nawet kosmetyki, operacje plastyczne czy czynności. </a:t>
            </a:r>
            <a:r>
              <a:rPr lang="pl-PL" b="1" i="1" dirty="0" smtClean="0">
                <a:solidFill>
                  <a:schemeClr val="tx2">
                    <a:lumMod val="60000"/>
                    <a:lumOff val="40000"/>
                  </a:schemeClr>
                </a:solidFill>
                <a:latin typeface="Arial Narrow" pitchFamily="34" charset="0"/>
              </a:rPr>
              <a:t>Czym są uzależnienia od czynności?</a:t>
            </a:r>
            <a:r>
              <a:rPr lang="pl-PL" i="1" dirty="0" smtClean="0">
                <a:solidFill>
                  <a:schemeClr val="tx2">
                    <a:lumMod val="60000"/>
                    <a:lumOff val="40000"/>
                  </a:schemeClr>
                </a:solidFill>
                <a:latin typeface="Arial Narrow" pitchFamily="34" charset="0"/>
              </a:rPr>
              <a:t> </a:t>
            </a:r>
            <a:r>
              <a:rPr lang="pl-PL" dirty="0" smtClean="0">
                <a:latin typeface="Arial Narrow" pitchFamily="34" charset="0"/>
              </a:rPr>
              <a:t>Skąd się biorą? Pomimo tego, iż dzisiejsza wiedza pomaga zrozumieć i leczyć wiele uzależnień, nie poznała do końca mechanizmów rządzących uzależnieniem od czynności, jak również skutecznych metod ich leczenia. Najważniejszym mechanizmem każdego uzależnienia jest rozładowanie frustracji dnia codziennego.</a:t>
            </a:r>
            <a:endParaRPr lang="pl-PL" dirty="0">
              <a:latin typeface="Arial Narrow" pitchFamily="34" charset="0"/>
            </a:endParaRPr>
          </a:p>
        </p:txBody>
      </p:sp>
      <p:sp>
        <p:nvSpPr>
          <p:cNvPr id="4" name="pole tekstowe 3"/>
          <p:cNvSpPr txBox="1"/>
          <p:nvPr/>
        </p:nvSpPr>
        <p:spPr>
          <a:xfrm>
            <a:off x="755576" y="4941168"/>
            <a:ext cx="7416824" cy="1477328"/>
          </a:xfrm>
          <a:prstGeom prst="rect">
            <a:avLst/>
          </a:prstGeom>
          <a:noFill/>
        </p:spPr>
        <p:txBody>
          <a:bodyPr wrap="square" rtlCol="0">
            <a:spAutoFit/>
          </a:bodyPr>
          <a:lstStyle/>
          <a:p>
            <a:pPr algn="ctr"/>
            <a:r>
              <a:rPr lang="pl-PL" dirty="0" smtClean="0">
                <a:latin typeface="Arial Narrow" pitchFamily="34" charset="0"/>
              </a:rPr>
              <a:t>Uzależnienie od ćwiczeń, podobnie jak pozostałe uzależnienia</a:t>
            </a:r>
            <a:r>
              <a:rPr lang="pl-PL" b="1" i="1" dirty="0" smtClean="0">
                <a:solidFill>
                  <a:schemeClr val="tx2">
                    <a:lumMod val="75000"/>
                  </a:schemeClr>
                </a:solidFill>
                <a:latin typeface="Arial Narrow" pitchFamily="34" charset="0"/>
              </a:rPr>
              <a:t>, wynika z obniżonego poczucia własnej wartości, z obsesyjnego poczucia konieczności osiągnięcia czegoś ważnego, namacalnego, zauważalnego przez otoczenie, z potrzeby realizacji jakiegoś celu. </a:t>
            </a:r>
            <a:r>
              <a:rPr lang="pl-PL" dirty="0" smtClean="0">
                <a:latin typeface="Arial Narrow" pitchFamily="34" charset="0"/>
              </a:rPr>
              <a:t>Mimo podobieństwa do innych uzależnień to, to dotyczące aktywności fizycznej jest jednak pod pewnym względem wyjątkowe.</a:t>
            </a:r>
            <a:endParaRPr lang="pl-PL" dirty="0">
              <a:latin typeface="Arial Narrow" pitchFamily="34" charset="0"/>
            </a:endParaRPr>
          </a:p>
        </p:txBody>
      </p:sp>
      <p:pic>
        <p:nvPicPr>
          <p:cNvPr id="2050" name="Picture 2" descr="C:\Users\student\Desktop\123\.g.jpg"/>
          <p:cNvPicPr>
            <a:picLocks noChangeAspect="1" noChangeArrowheads="1"/>
          </p:cNvPicPr>
          <p:nvPr/>
        </p:nvPicPr>
        <p:blipFill>
          <a:blip r:embed="rId2" cstate="print"/>
          <a:srcRect/>
          <a:stretch>
            <a:fillRect/>
          </a:stretch>
        </p:blipFill>
        <p:spPr bwMode="auto">
          <a:xfrm>
            <a:off x="1763688" y="116632"/>
            <a:ext cx="6192688" cy="2761604"/>
          </a:xfrm>
          <a:prstGeom prst="rect">
            <a:avLst/>
          </a:prstGeom>
          <a:noFill/>
          <a:effectLst>
            <a:outerShdw blurRad="50800" dist="38100" dir="8100000" algn="tr" rotWithShape="0">
              <a:schemeClr val="tx2">
                <a:lumMod val="50000"/>
                <a:alpha val="40000"/>
              </a:schemeClr>
            </a:outerShdw>
          </a:effectLst>
        </p:spPr>
      </p:pic>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1143000"/>
          </a:xfrm>
        </p:spPr>
        <p:txBody>
          <a:bodyPr/>
          <a:lstStyle/>
          <a:p>
            <a:r>
              <a:rPr lang="pl-PL"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t>Znaki ostrzegawcze</a:t>
            </a:r>
            <a:endParaRPr lang="pl-PL" b="1" i="1" dirty="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endParaRPr>
          </a:p>
        </p:txBody>
      </p:sp>
      <p:sp>
        <p:nvSpPr>
          <p:cNvPr id="3" name="pole tekstowe 2"/>
          <p:cNvSpPr txBox="1"/>
          <p:nvPr/>
        </p:nvSpPr>
        <p:spPr>
          <a:xfrm>
            <a:off x="1187624" y="1196752"/>
            <a:ext cx="6624736" cy="5355312"/>
          </a:xfrm>
          <a:prstGeom prst="rect">
            <a:avLst/>
          </a:prstGeom>
          <a:noFill/>
        </p:spPr>
        <p:txBody>
          <a:bodyPr wrap="square" rtlCol="0">
            <a:spAutoFit/>
          </a:bodyPr>
          <a:lstStyle/>
          <a:p>
            <a:r>
              <a:rPr lang="pl-PL" b="1" i="1" dirty="0" smtClean="0">
                <a:solidFill>
                  <a:schemeClr val="tx2">
                    <a:lumMod val="75000"/>
                  </a:schemeClr>
                </a:solidFill>
                <a:latin typeface="Arial Narrow" pitchFamily="34" charset="0"/>
              </a:rPr>
              <a:t>*CISZA </a:t>
            </a:r>
            <a:r>
              <a:rPr lang="pl-PL" dirty="0" smtClean="0">
                <a:latin typeface="Arial Narrow" pitchFamily="34" charset="0"/>
              </a:rPr>
              <a:t>– Ćwiczenia stają się najważniejszą aktywnością w życiu, całkowicie dominują myślenie, emocje i zachowanie.</a:t>
            </a:r>
          </a:p>
          <a:p>
            <a:endParaRPr lang="pl-PL" dirty="0" smtClean="0">
              <a:latin typeface="Arial Narrow" pitchFamily="34" charset="0"/>
            </a:endParaRPr>
          </a:p>
          <a:p>
            <a:r>
              <a:rPr lang="pl-PL" b="1" i="1" dirty="0" smtClean="0">
                <a:solidFill>
                  <a:schemeClr val="tx2">
                    <a:lumMod val="75000"/>
                  </a:schemeClr>
                </a:solidFill>
                <a:latin typeface="Arial Narrow" pitchFamily="34" charset="0"/>
              </a:rPr>
              <a:t>*ZMIANY NASTROJU </a:t>
            </a:r>
            <a:r>
              <a:rPr lang="pl-PL" dirty="0" smtClean="0">
                <a:latin typeface="Arial Narrow" pitchFamily="34" charset="0"/>
              </a:rPr>
              <a:t>– Ćwiczenie powoduje zmiany nastroju, takie jak zasmucenie, złość, nerwowość lub pozytywne </a:t>
            </a:r>
            <a:r>
              <a:rPr lang="pl-PL" dirty="0" err="1" smtClean="0">
                <a:latin typeface="Arial Narrow" pitchFamily="34" charset="0"/>
              </a:rPr>
              <a:t>flow</a:t>
            </a:r>
            <a:r>
              <a:rPr lang="pl-PL" dirty="0" smtClean="0">
                <a:latin typeface="Arial Narrow" pitchFamily="34" charset="0"/>
              </a:rPr>
              <a:t>.</a:t>
            </a:r>
          </a:p>
          <a:p>
            <a:endParaRPr lang="pl-PL" dirty="0" smtClean="0">
              <a:latin typeface="Arial Narrow" pitchFamily="34" charset="0"/>
            </a:endParaRPr>
          </a:p>
          <a:p>
            <a:r>
              <a:rPr lang="pl-PL" b="1" i="1" dirty="0" smtClean="0">
                <a:solidFill>
                  <a:schemeClr val="tx2">
                    <a:lumMod val="75000"/>
                  </a:schemeClr>
                </a:solidFill>
                <a:latin typeface="Arial Narrow" pitchFamily="34" charset="0"/>
              </a:rPr>
              <a:t>*TOLERANCJA </a:t>
            </a:r>
            <a:r>
              <a:rPr lang="pl-PL" dirty="0" smtClean="0">
                <a:latin typeface="Arial Narrow" pitchFamily="34" charset="0"/>
              </a:rPr>
              <a:t>– Uzależnienie wymaga zwiększenia ilości działania w celu osiągnięcia pożądanych efektów.</a:t>
            </a:r>
          </a:p>
          <a:p>
            <a:endParaRPr lang="pl-PL" dirty="0" smtClean="0">
              <a:latin typeface="Arial Narrow" pitchFamily="34" charset="0"/>
            </a:endParaRPr>
          </a:p>
          <a:p>
            <a:r>
              <a:rPr lang="pl-PL" b="1" i="1" dirty="0" smtClean="0">
                <a:solidFill>
                  <a:schemeClr val="tx2">
                    <a:lumMod val="75000"/>
                  </a:schemeClr>
                </a:solidFill>
                <a:latin typeface="Arial Narrow" pitchFamily="34" charset="0"/>
              </a:rPr>
              <a:t>*OBJAWY ODSTAWIENIA </a:t>
            </a:r>
            <a:r>
              <a:rPr lang="pl-PL" dirty="0" smtClean="0">
                <a:latin typeface="Arial Narrow" pitchFamily="34" charset="0"/>
              </a:rPr>
              <a:t>– Zmniejszenie lub zatrzymanie wyników ćwiczeń powoduje dyskomfort, drażliwość, drżenie i inne klasyczne objawy odstawienia.</a:t>
            </a:r>
          </a:p>
          <a:p>
            <a:endParaRPr lang="pl-PL" dirty="0" smtClean="0">
              <a:latin typeface="Arial Narrow" pitchFamily="34" charset="0"/>
            </a:endParaRPr>
          </a:p>
          <a:p>
            <a:r>
              <a:rPr lang="pl-PL" b="1" i="1" dirty="0" smtClean="0">
                <a:solidFill>
                  <a:schemeClr val="tx2">
                    <a:lumMod val="75000"/>
                  </a:schemeClr>
                </a:solidFill>
                <a:latin typeface="Arial Narrow" pitchFamily="34" charset="0"/>
              </a:rPr>
              <a:t>*KONFLIKT </a:t>
            </a:r>
            <a:r>
              <a:rPr lang="pl-PL" dirty="0" smtClean="0">
                <a:latin typeface="Arial Narrow" pitchFamily="34" charset="0"/>
              </a:rPr>
              <a:t>– obsesja jest przyczyną konfliktów relacyjnych na różnych płaszczyznach życia zawodowego i osobistego.</a:t>
            </a:r>
          </a:p>
          <a:p>
            <a:endParaRPr lang="pl-PL" dirty="0" smtClean="0">
              <a:latin typeface="Arial Narrow" pitchFamily="34" charset="0"/>
            </a:endParaRPr>
          </a:p>
          <a:p>
            <a:r>
              <a:rPr lang="pl-PL" b="1" i="1" dirty="0" smtClean="0">
                <a:solidFill>
                  <a:schemeClr val="tx2">
                    <a:lumMod val="75000"/>
                  </a:schemeClr>
                </a:solidFill>
                <a:latin typeface="Arial Narrow" pitchFamily="34" charset="0"/>
              </a:rPr>
              <a:t>*NAWRÓT </a:t>
            </a:r>
            <a:r>
              <a:rPr lang="pl-PL" dirty="0" smtClean="0">
                <a:latin typeface="Arial Narrow" pitchFamily="34" charset="0"/>
              </a:rPr>
              <a:t>– Uzależniony od ćwiczeń jest podatny na pokusy tzw. wyzwalacze skłaniające ich do podjęcia tych samych wzorców aktywności, nawet po długim okresie normalności.</a:t>
            </a:r>
            <a:endParaRPr lang="pl-PL" dirty="0">
              <a:latin typeface="Arial Narrow" pitchFamily="34" charset="0"/>
            </a:endParaRP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t>Jak rozpoznać uzależnienie od sportu?</a:t>
            </a:r>
            <a:endParaRPr lang="pl-PL" b="1" i="1" dirty="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endParaRPr>
          </a:p>
        </p:txBody>
      </p:sp>
      <p:sp>
        <p:nvSpPr>
          <p:cNvPr id="3" name="pole tekstowe 2"/>
          <p:cNvSpPr txBox="1"/>
          <p:nvPr/>
        </p:nvSpPr>
        <p:spPr>
          <a:xfrm>
            <a:off x="0" y="1628800"/>
            <a:ext cx="5112568" cy="5078313"/>
          </a:xfrm>
          <a:prstGeom prst="rect">
            <a:avLst/>
          </a:prstGeom>
          <a:noFill/>
        </p:spPr>
        <p:txBody>
          <a:bodyPr wrap="square" rtlCol="0">
            <a:spAutoFit/>
          </a:bodyPr>
          <a:lstStyle/>
          <a:p>
            <a:r>
              <a:rPr lang="pl-PL" dirty="0" smtClean="0">
                <a:latin typeface="Arial Narrow" pitchFamily="34" charset="0"/>
              </a:rPr>
              <a:t>Uzależnienie od aktywności fizycznej jest trudne do wykrycia zarówno u siebie, ja i u bliskiej osoby. Powoduje ono zmiany chemiczne w mózgu, które wymagają leczenia psychologicznego i są trudne do przeprowadzenia na własną rękę. </a:t>
            </a:r>
            <a:r>
              <a:rPr lang="pl-PL" b="1" i="1" dirty="0" smtClean="0">
                <a:latin typeface="Arial Narrow" pitchFamily="34" charset="0"/>
              </a:rPr>
              <a:t> </a:t>
            </a:r>
            <a:r>
              <a:rPr lang="pl-PL" b="1" i="1" dirty="0" smtClean="0">
                <a:solidFill>
                  <a:schemeClr val="tx2">
                    <a:lumMod val="75000"/>
                  </a:schemeClr>
                </a:solidFill>
                <a:latin typeface="Arial Narrow" pitchFamily="34" charset="0"/>
              </a:rPr>
              <a:t>Większość osób uzależnionych od ćwiczeń nie widzi niczego złego w swoim zachowaniu, wręcz przeciwnie sygnały wysyłane przez najbliższych traktują, jako zwykłą czepliwość, a nawet złośliwość, zazdrość czy zaborczość</a:t>
            </a:r>
            <a:r>
              <a:rPr lang="pl-PL" b="1" i="1" dirty="0" smtClean="0">
                <a:latin typeface="Arial Narrow" pitchFamily="34" charset="0"/>
              </a:rPr>
              <a:t>.</a:t>
            </a:r>
            <a:r>
              <a:rPr lang="pl-PL" dirty="0" smtClean="0">
                <a:latin typeface="Arial Narrow" pitchFamily="34" charset="0"/>
              </a:rPr>
              <a:t> Brakuje również diagnozowania rozpoznawanego przez American </a:t>
            </a:r>
            <a:r>
              <a:rPr lang="pl-PL" dirty="0" err="1" smtClean="0">
                <a:latin typeface="Arial Narrow" pitchFamily="34" charset="0"/>
              </a:rPr>
              <a:t>Psychiatric</a:t>
            </a:r>
            <a:r>
              <a:rPr lang="pl-PL" dirty="0" smtClean="0">
                <a:latin typeface="Arial Narrow" pitchFamily="34" charset="0"/>
              </a:rPr>
              <a:t> </a:t>
            </a:r>
            <a:r>
              <a:rPr lang="pl-PL" dirty="0" err="1" smtClean="0">
                <a:latin typeface="Arial Narrow" pitchFamily="34" charset="0"/>
              </a:rPr>
              <a:t>Association</a:t>
            </a:r>
            <a:r>
              <a:rPr lang="pl-PL" dirty="0" smtClean="0">
                <a:latin typeface="Arial Narrow" pitchFamily="34" charset="0"/>
              </a:rPr>
              <a:t> (APA), co oznacza, że ​​nie ma określonych kryteriów diagnostycznych.</a:t>
            </a:r>
          </a:p>
          <a:p>
            <a:r>
              <a:rPr lang="pl-PL" dirty="0" smtClean="0">
                <a:latin typeface="Arial Narrow" pitchFamily="34" charset="0"/>
              </a:rPr>
              <a:t>Obsesja dotycząca zwiększonej aktywności fizycznej wraz ze zmniejszoną aktywnością społeczną często wskazują na uzależnienie. Dobrym sposobem, jest prowadzenie dziennika swoich treningów oraz działalności społecznej, aby sprawdzić, czy występuje naruszenie proporcji między nimi.</a:t>
            </a:r>
            <a:endParaRPr lang="pl-PL" dirty="0">
              <a:latin typeface="Arial Narrow" pitchFamily="34" charset="0"/>
            </a:endParaRPr>
          </a:p>
        </p:txBody>
      </p:sp>
      <p:pic>
        <p:nvPicPr>
          <p:cNvPr id="4098" name="Picture 2" descr="C:\Users\student\Desktop\123\moje_zycie_2015-02-14_08-18-11.jpg"/>
          <p:cNvPicPr>
            <a:picLocks noChangeAspect="1" noChangeArrowheads="1"/>
          </p:cNvPicPr>
          <p:nvPr/>
        </p:nvPicPr>
        <p:blipFill>
          <a:blip r:embed="rId2" cstate="print"/>
          <a:srcRect/>
          <a:stretch>
            <a:fillRect/>
          </a:stretch>
        </p:blipFill>
        <p:spPr bwMode="auto">
          <a:xfrm>
            <a:off x="5111552" y="2132856"/>
            <a:ext cx="4032448" cy="3471953"/>
          </a:xfrm>
          <a:prstGeom prst="rect">
            <a:avLst/>
          </a:prstGeom>
          <a:noFill/>
        </p:spPr>
      </p:pic>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404664"/>
            <a:ext cx="8229600" cy="1143000"/>
          </a:xfrm>
        </p:spPr>
        <p:txBody>
          <a:bodyPr/>
          <a:lstStyle/>
          <a:p>
            <a:r>
              <a:rPr lang="pl-PL"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t>Możliwości leczenia</a:t>
            </a:r>
            <a:endParaRPr lang="pl-PL" b="1" i="1" dirty="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endParaRPr>
          </a:p>
        </p:txBody>
      </p:sp>
      <p:sp>
        <p:nvSpPr>
          <p:cNvPr id="5" name="pole tekstowe 4"/>
          <p:cNvSpPr txBox="1"/>
          <p:nvPr/>
        </p:nvSpPr>
        <p:spPr>
          <a:xfrm>
            <a:off x="4860032" y="2132856"/>
            <a:ext cx="4104456" cy="3416320"/>
          </a:xfrm>
          <a:prstGeom prst="rect">
            <a:avLst/>
          </a:prstGeom>
          <a:noFill/>
        </p:spPr>
        <p:txBody>
          <a:bodyPr wrap="square" rtlCol="0">
            <a:spAutoFit/>
          </a:bodyPr>
          <a:lstStyle/>
          <a:p>
            <a:pPr algn="ctr"/>
            <a:r>
              <a:rPr lang="pl-PL" dirty="0" smtClean="0">
                <a:latin typeface="Arial Narrow" pitchFamily="34" charset="0"/>
              </a:rPr>
              <a:t>Pierwszym i podstawowym krokiem efektywnego leczenia jest </a:t>
            </a:r>
            <a:r>
              <a:rPr lang="pl-PL" b="1" i="1" dirty="0" smtClean="0">
                <a:solidFill>
                  <a:schemeClr val="tx2">
                    <a:lumMod val="75000"/>
                  </a:schemeClr>
                </a:solidFill>
                <a:latin typeface="Arial Narrow" pitchFamily="34" charset="0"/>
              </a:rPr>
              <a:t>przyznanie się do posiadanego problemu i podjęcie działania </a:t>
            </a:r>
            <a:r>
              <a:rPr lang="pl-PL" dirty="0" smtClean="0">
                <a:latin typeface="Arial Narrow" pitchFamily="34" charset="0"/>
              </a:rPr>
              <a:t>polegającego na ograniczeniu aktywności fizycznej – konieczna jest </a:t>
            </a:r>
            <a:r>
              <a:rPr lang="pl-PL" b="1" i="1" dirty="0" smtClean="0">
                <a:solidFill>
                  <a:schemeClr val="tx2">
                    <a:lumMod val="75000"/>
                  </a:schemeClr>
                </a:solidFill>
                <a:latin typeface="Arial Narrow" pitchFamily="34" charset="0"/>
              </a:rPr>
              <a:t>samoświadomość i samokontrola</a:t>
            </a:r>
            <a:r>
              <a:rPr lang="pl-PL" dirty="0" smtClean="0">
                <a:latin typeface="Arial Narrow" pitchFamily="34" charset="0"/>
              </a:rPr>
              <a:t>.  Często kolejnym etapem jest stopniowa zmiana rodzajów ćwiczeń lub zredukowanie swoich obecnych treningów. Czasami koniecznym może być całkowite zaprzestanie aktywności fizycznej, by odzyskać umiejętność kontroli nad obsesyjnym pożądaniem do uprawiania sportu.</a:t>
            </a:r>
            <a:endParaRPr lang="pl-PL" dirty="0">
              <a:latin typeface="Arial Narrow" pitchFamily="34" charset="0"/>
            </a:endParaRPr>
          </a:p>
        </p:txBody>
      </p:sp>
      <p:pic>
        <p:nvPicPr>
          <p:cNvPr id="6147" name="Picture 3" descr="C:\Users\student\Desktop\123\projekt-bez-tytulu-52-640x360.jpg"/>
          <p:cNvPicPr>
            <a:picLocks noChangeAspect="1" noChangeArrowheads="1"/>
          </p:cNvPicPr>
          <p:nvPr/>
        </p:nvPicPr>
        <p:blipFill>
          <a:blip r:embed="rId2" cstate="print"/>
          <a:srcRect/>
          <a:stretch>
            <a:fillRect/>
          </a:stretch>
        </p:blipFill>
        <p:spPr bwMode="auto">
          <a:xfrm>
            <a:off x="323528" y="2276872"/>
            <a:ext cx="4427984" cy="3240360"/>
          </a:xfrm>
          <a:prstGeom prst="rect">
            <a:avLst/>
          </a:prstGeom>
          <a:noFill/>
        </p:spPr>
      </p:pic>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76672"/>
            <a:ext cx="8229600" cy="1143000"/>
          </a:xfrm>
        </p:spPr>
        <p:txBody>
          <a:bodyPr/>
          <a:lstStyle/>
          <a:p>
            <a:r>
              <a:rPr lang="pl-PL"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t>Jak możemy zapobiec?</a:t>
            </a:r>
            <a:endParaRPr lang="pl-PL" b="1" i="1" dirty="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endParaRPr>
          </a:p>
        </p:txBody>
      </p:sp>
      <p:sp>
        <p:nvSpPr>
          <p:cNvPr id="3" name="pole tekstowe 2"/>
          <p:cNvSpPr txBox="1"/>
          <p:nvPr/>
        </p:nvSpPr>
        <p:spPr>
          <a:xfrm>
            <a:off x="683568" y="2132856"/>
            <a:ext cx="7632848" cy="2585323"/>
          </a:xfrm>
          <a:prstGeom prst="rect">
            <a:avLst/>
          </a:prstGeom>
          <a:noFill/>
        </p:spPr>
        <p:txBody>
          <a:bodyPr wrap="square" rtlCol="0">
            <a:spAutoFit/>
          </a:bodyPr>
          <a:lstStyle/>
          <a:p>
            <a:pPr algn="ctr"/>
            <a:r>
              <a:rPr lang="pl-PL" b="1" i="1" dirty="0" smtClean="0">
                <a:solidFill>
                  <a:schemeClr val="tx2">
                    <a:lumMod val="75000"/>
                  </a:schemeClr>
                </a:solidFill>
                <a:latin typeface="Arial Narrow" pitchFamily="34" charset="0"/>
              </a:rPr>
              <a:t>Najlepiej obserwować siebie i słuchać bliskich</a:t>
            </a:r>
            <a:r>
              <a:rPr lang="pl-PL" dirty="0" smtClean="0">
                <a:latin typeface="Arial Narrow" pitchFamily="34" charset="0"/>
              </a:rPr>
              <a:t>. To zapewne od nich będą pochodziły pierwsze sygnały o ewentualnym zagrożeniu. Na pewno warto swój </a:t>
            </a:r>
            <a:r>
              <a:rPr lang="pl-PL" b="1" i="1" dirty="0" smtClean="0">
                <a:solidFill>
                  <a:schemeClr val="tx2">
                    <a:lumMod val="75000"/>
                  </a:schemeClr>
                </a:solidFill>
                <a:latin typeface="Arial Narrow" pitchFamily="34" charset="0"/>
              </a:rPr>
              <a:t>trening skonsultować z profesjonalistą</a:t>
            </a:r>
            <a:r>
              <a:rPr lang="pl-PL" dirty="0" smtClean="0">
                <a:latin typeface="Arial Narrow" pitchFamily="34" charset="0"/>
              </a:rPr>
              <a:t> i w rozsądny sposób rozplanować harmonogram nie tylko ten dotyczący ćwiczeń, ale również ten domowy, by uniknąć zbyt częstych wycieczek na siłownię. To co możemy zrobić to również </a:t>
            </a:r>
            <a:r>
              <a:rPr lang="pl-PL" b="1" i="1" dirty="0" smtClean="0">
                <a:solidFill>
                  <a:schemeClr val="tx2">
                    <a:lumMod val="75000"/>
                  </a:schemeClr>
                </a:solidFill>
                <a:latin typeface="Arial Narrow" pitchFamily="34" charset="0"/>
              </a:rPr>
              <a:t>weryfikować czas treningu oraz ilość codziennych ćwiczeń,</a:t>
            </a:r>
            <a:r>
              <a:rPr lang="pl-PL" dirty="0" smtClean="0">
                <a:latin typeface="Arial Narrow" pitchFamily="34" charset="0"/>
              </a:rPr>
              <a:t> by nie zapędzić się w sportową pułapkę. Przerwa w treningu w ciągu tygodnia, to również dobry sposób na to by nabrać dystansu i zwyczajnie pozwolić odpocząć organizmowi. Musimy obserwować siebie i swoje zachowania, po to by w odpowiednim momencie zareagować.</a:t>
            </a:r>
            <a:endParaRPr lang="pl-PL" dirty="0">
              <a:latin typeface="Arial Narrow" pitchFamily="34" charset="0"/>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b="1" i="1" dirty="0" smtClean="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rPr>
              <a:t>Jaka jest perspektywa długoterminowa?</a:t>
            </a:r>
            <a:endParaRPr lang="pl-PL" sz="4000" b="1" i="1" dirty="0">
              <a:solidFill>
                <a:schemeClr val="tx2">
                  <a:lumMod val="60000"/>
                  <a:lumOff val="40000"/>
                </a:schemeClr>
              </a:solidFill>
              <a:effectLst>
                <a:outerShdw blurRad="60007" dist="310007" dir="7680000" sy="30000" kx="1300200" algn="ctr" rotWithShape="0">
                  <a:prstClr val="black">
                    <a:alpha val="32000"/>
                  </a:prstClr>
                </a:outerShdw>
              </a:effectLst>
              <a:latin typeface="Arial Narrow" pitchFamily="34" charset="0"/>
            </a:endParaRPr>
          </a:p>
        </p:txBody>
      </p:sp>
      <p:sp>
        <p:nvSpPr>
          <p:cNvPr id="3" name="pole tekstowe 2"/>
          <p:cNvSpPr txBox="1"/>
          <p:nvPr/>
        </p:nvSpPr>
        <p:spPr>
          <a:xfrm>
            <a:off x="1403648" y="1772816"/>
            <a:ext cx="6120680" cy="1754326"/>
          </a:xfrm>
          <a:prstGeom prst="rect">
            <a:avLst/>
          </a:prstGeom>
          <a:noFill/>
        </p:spPr>
        <p:txBody>
          <a:bodyPr wrap="square" rtlCol="0">
            <a:spAutoFit/>
          </a:bodyPr>
          <a:lstStyle/>
          <a:p>
            <a:pPr algn="ctr"/>
            <a:r>
              <a:rPr lang="pl-PL" dirty="0" smtClean="0">
                <a:latin typeface="Arial Narrow" pitchFamily="34" charset="0"/>
              </a:rPr>
              <a:t>Osoby uzależnione od aktywności fizycznej powinny </a:t>
            </a:r>
            <a:r>
              <a:rPr lang="pl-PL" dirty="0" smtClean="0">
                <a:solidFill>
                  <a:schemeClr val="tx2">
                    <a:lumMod val="75000"/>
                  </a:schemeClr>
                </a:solidFill>
                <a:latin typeface="Arial Narrow" pitchFamily="34" charset="0"/>
              </a:rPr>
              <a:t>unikać używek: narkotyków, alkoholu, kofeiny i innych uzależniających substancji. </a:t>
            </a:r>
            <a:r>
              <a:rPr lang="pl-PL" dirty="0" smtClean="0">
                <a:latin typeface="Arial Narrow" pitchFamily="34" charset="0"/>
              </a:rPr>
              <a:t>Ilość czasu potrzebnego, aby przezwyciężyć uzależnienie jest zależne od stopnia nasilenia choroby. Niestety prawdopodobieństwo nawrotu jest takie samo, jak w przypadku innych uzależnień. Dlatego też należy unikać pokus i kontrolować swoje słabości.</a:t>
            </a:r>
            <a:endParaRPr lang="pl-PL" dirty="0">
              <a:latin typeface="Arial Narrow" pitchFamily="34" charset="0"/>
            </a:endParaRPr>
          </a:p>
        </p:txBody>
      </p:sp>
      <p:pic>
        <p:nvPicPr>
          <p:cNvPr id="10242" name="Picture 2" descr="C:\Users\student\Desktop\123\uht.jpg"/>
          <p:cNvPicPr>
            <a:picLocks noChangeAspect="1" noChangeArrowheads="1"/>
          </p:cNvPicPr>
          <p:nvPr/>
        </p:nvPicPr>
        <p:blipFill>
          <a:blip r:embed="rId2" cstate="print"/>
          <a:srcRect/>
          <a:stretch>
            <a:fillRect/>
          </a:stretch>
        </p:blipFill>
        <p:spPr bwMode="auto">
          <a:xfrm>
            <a:off x="971600" y="3645024"/>
            <a:ext cx="7344816" cy="2937926"/>
          </a:xfrm>
          <a:prstGeom prst="rect">
            <a:avLst/>
          </a:prstGeom>
          <a:noFill/>
          <a:effectLst>
            <a:outerShdw blurRad="50800" dist="38100" dir="10800000" algn="r" rotWithShape="0">
              <a:schemeClr val="tx2">
                <a:lumMod val="75000"/>
                <a:alpha val="40000"/>
              </a:schemeClr>
            </a:outerShdw>
          </a:effectLst>
        </p:spPr>
      </p:pic>
    </p:spTree>
  </p:cSld>
  <p:clrMapOvr>
    <a:masterClrMapping/>
  </p:clrMapOvr>
  <p:transition>
    <p:push/>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TotalTime>
  <Words>791</Words>
  <Application>Microsoft Office PowerPoint</Application>
  <PresentationFormat>Pokaz na ekranie (4:3)</PresentationFormat>
  <Paragraphs>48</Paragraphs>
  <Slides>16</Slides>
  <Notes>1</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Slajd 1</vt:lpstr>
      <vt:lpstr>Slajd 2</vt:lpstr>
      <vt:lpstr>Slajd 3</vt:lpstr>
      <vt:lpstr>Slajd 4</vt:lpstr>
      <vt:lpstr>Znaki ostrzegawcze</vt:lpstr>
      <vt:lpstr>Jak rozpoznać uzależnienie od sportu?</vt:lpstr>
      <vt:lpstr>Możliwości leczenia</vt:lpstr>
      <vt:lpstr>Jak możemy zapobiec?</vt:lpstr>
      <vt:lpstr>Jaka jest perspektywa długoterminowa?</vt:lpstr>
      <vt:lpstr>Uzależnieni od sportu. Prawdziwe historie</vt:lpstr>
      <vt:lpstr>Slajd 11</vt:lpstr>
      <vt:lpstr>Slajd 12</vt:lpstr>
      <vt:lpstr>Slajd 13</vt:lpstr>
      <vt:lpstr>Slajd 14</vt:lpstr>
      <vt:lpstr>Źródła:</vt:lpstr>
      <vt:lpstr>Slajd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student</dc:creator>
  <cp:lastModifiedBy>Nauczyciel</cp:lastModifiedBy>
  <cp:revision>15</cp:revision>
  <dcterms:created xsi:type="dcterms:W3CDTF">2019-05-14T11:35:45Z</dcterms:created>
  <dcterms:modified xsi:type="dcterms:W3CDTF">2019-10-21T11:17:10Z</dcterms:modified>
</cp:coreProperties>
</file>