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59" r:id="rId6"/>
    <p:sldId id="260" r:id="rId7"/>
    <p:sldId id="261" r:id="rId8"/>
    <p:sldId id="264" r:id="rId9"/>
    <p:sldId id="263" r:id="rId10"/>
    <p:sldId id="266" r:id="rId11"/>
    <p:sldId id="269" r:id="rId12"/>
    <p:sldId id="270" r:id="rId13"/>
    <p:sldId id="268" r:id="rId14"/>
    <p:sldId id="267" r:id="rId15"/>
    <p:sldId id="265" r:id="rId1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A437385F-A5B8-4EB5-AA18-1BBC4A4146A3}" type="datetimeFigureOut">
              <a:rPr lang="pl-PL" smtClean="0"/>
              <a:pPr/>
              <a:t>2019-10-21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8318542-E182-4E84-891A-0DBFC3FD902B}"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A437385F-A5B8-4EB5-AA18-1BBC4A4146A3}" type="datetimeFigureOut">
              <a:rPr lang="pl-PL" smtClean="0"/>
              <a:pPr/>
              <a:t>2019-10-21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8318542-E182-4E84-891A-0DBFC3FD902B}"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A437385F-A5B8-4EB5-AA18-1BBC4A4146A3}" type="datetimeFigureOut">
              <a:rPr lang="pl-PL" smtClean="0"/>
              <a:pPr/>
              <a:t>2019-10-21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8318542-E182-4E84-891A-0DBFC3FD902B}"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A437385F-A5B8-4EB5-AA18-1BBC4A4146A3}" type="datetimeFigureOut">
              <a:rPr lang="pl-PL" smtClean="0"/>
              <a:pPr/>
              <a:t>2019-10-21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8318542-E182-4E84-891A-0DBFC3FD902B}"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A437385F-A5B8-4EB5-AA18-1BBC4A4146A3}" type="datetimeFigureOut">
              <a:rPr lang="pl-PL" smtClean="0"/>
              <a:pPr/>
              <a:t>2019-10-21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8318542-E182-4E84-891A-0DBFC3FD902B}"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A437385F-A5B8-4EB5-AA18-1BBC4A4146A3}" type="datetimeFigureOut">
              <a:rPr lang="pl-PL" smtClean="0"/>
              <a:pPr/>
              <a:t>2019-10-21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8318542-E182-4E84-891A-0DBFC3FD902B}"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A437385F-A5B8-4EB5-AA18-1BBC4A4146A3}" type="datetimeFigureOut">
              <a:rPr lang="pl-PL" smtClean="0"/>
              <a:pPr/>
              <a:t>2019-10-21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18318542-E182-4E84-891A-0DBFC3FD902B}"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A437385F-A5B8-4EB5-AA18-1BBC4A4146A3}" type="datetimeFigureOut">
              <a:rPr lang="pl-PL" smtClean="0"/>
              <a:pPr/>
              <a:t>2019-10-21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18318542-E182-4E84-891A-0DBFC3FD902B}"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437385F-A5B8-4EB5-AA18-1BBC4A4146A3}" type="datetimeFigureOut">
              <a:rPr lang="pl-PL" smtClean="0"/>
              <a:pPr/>
              <a:t>2019-10-21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18318542-E182-4E84-891A-0DBFC3FD902B}"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437385F-A5B8-4EB5-AA18-1BBC4A4146A3}" type="datetimeFigureOut">
              <a:rPr lang="pl-PL" smtClean="0"/>
              <a:pPr/>
              <a:t>2019-10-21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8318542-E182-4E84-891A-0DBFC3FD902B}"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437385F-A5B8-4EB5-AA18-1BBC4A4146A3}" type="datetimeFigureOut">
              <a:rPr lang="pl-PL" smtClean="0"/>
              <a:pPr/>
              <a:t>2019-10-21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8318542-E182-4E84-891A-0DBFC3FD902B}"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0000"/>
            <a:lum/>
          </a:blip>
          <a:srcRect/>
          <a:stretch>
            <a:fillRect l="-16000" r="-16000"/>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37385F-A5B8-4EB5-AA18-1BBC4A4146A3}" type="datetimeFigureOut">
              <a:rPr lang="pl-PL" smtClean="0"/>
              <a:pPr/>
              <a:t>2019-10-21</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318542-E182-4E84-891A-0DBFC3FD902B}"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bodyPr>
          <a:lstStyle/>
          <a:p>
            <a:r>
              <a:rPr lang="pl-PL" sz="6600" b="1" i="1" dirty="0" smtClean="0">
                <a:latin typeface="Castellar" pitchFamily="18" charset="0"/>
              </a:rPr>
              <a:t>Po co nam SPORT?</a:t>
            </a:r>
            <a:endParaRPr lang="pl-PL" sz="6600" b="1" i="1" dirty="0">
              <a:latin typeface="Castellar" pitchFamily="18" charset="0"/>
            </a:endParaRPr>
          </a:p>
        </p:txBody>
      </p:sp>
      <p:sp>
        <p:nvSpPr>
          <p:cNvPr id="3" name="Podtytuł 2"/>
          <p:cNvSpPr>
            <a:spLocks noGrp="1"/>
          </p:cNvSpPr>
          <p:nvPr>
            <p:ph type="subTitle" idx="1"/>
          </p:nvPr>
        </p:nvSpPr>
        <p:spPr/>
        <p:txBody>
          <a:bodyPr/>
          <a:lstStyle/>
          <a:p>
            <a:endParaRPr lang="pl-PL"/>
          </a:p>
        </p:txBody>
      </p:sp>
      <p:pic>
        <p:nvPicPr>
          <p:cNvPr id="12292" name="Picture 4" descr="Podobny obraz"/>
          <p:cNvPicPr>
            <a:picLocks noChangeAspect="1" noChangeArrowheads="1"/>
          </p:cNvPicPr>
          <p:nvPr/>
        </p:nvPicPr>
        <p:blipFill>
          <a:blip r:embed="rId2" cstate="print"/>
          <a:srcRect/>
          <a:stretch>
            <a:fillRect/>
          </a:stretch>
        </p:blipFill>
        <p:spPr bwMode="auto">
          <a:xfrm>
            <a:off x="971600" y="4077072"/>
            <a:ext cx="2664296" cy="1776615"/>
          </a:xfrm>
          <a:prstGeom prst="rect">
            <a:avLst/>
          </a:prstGeom>
          <a:noFill/>
        </p:spPr>
      </p:pic>
      <p:pic>
        <p:nvPicPr>
          <p:cNvPr id="12294" name="Picture 6" descr="Znalezione obrazy dla zapytania sport"/>
          <p:cNvPicPr>
            <a:picLocks noChangeAspect="1" noChangeArrowheads="1"/>
          </p:cNvPicPr>
          <p:nvPr/>
        </p:nvPicPr>
        <p:blipFill>
          <a:blip r:embed="rId3" cstate="print"/>
          <a:srcRect/>
          <a:stretch>
            <a:fillRect/>
          </a:stretch>
        </p:blipFill>
        <p:spPr bwMode="auto">
          <a:xfrm>
            <a:off x="4427984" y="4365104"/>
            <a:ext cx="3541008" cy="2071490"/>
          </a:xfrm>
          <a:prstGeom prst="rect">
            <a:avLst/>
          </a:prstGeom>
          <a:noFill/>
        </p:spPr>
      </p:pic>
      <p:pic>
        <p:nvPicPr>
          <p:cNvPr id="12296" name="Picture 8" descr="Podobny obraz"/>
          <p:cNvPicPr>
            <a:picLocks noChangeAspect="1" noChangeArrowheads="1"/>
          </p:cNvPicPr>
          <p:nvPr/>
        </p:nvPicPr>
        <p:blipFill>
          <a:blip r:embed="rId4" cstate="print"/>
          <a:srcRect/>
          <a:stretch>
            <a:fillRect/>
          </a:stretch>
        </p:blipFill>
        <p:spPr bwMode="auto">
          <a:xfrm>
            <a:off x="2987824" y="260648"/>
            <a:ext cx="3261906" cy="1700808"/>
          </a:xfrm>
          <a:prstGeom prst="rect">
            <a:avLst/>
          </a:prstGeom>
          <a:noFill/>
        </p:spPr>
      </p:pic>
    </p:spTree>
  </p:cSld>
  <p:clrMapOvr>
    <a:masterClrMapping/>
  </p:clrMapOvr>
  <p:transition spd="slow">
    <p:comb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1052736"/>
            <a:ext cx="8229600" cy="1143000"/>
          </a:xfrm>
        </p:spPr>
        <p:txBody>
          <a:bodyPr>
            <a:noAutofit/>
          </a:bodyPr>
          <a:lstStyle/>
          <a:p>
            <a:pPr fontAlgn="base"/>
            <a:r>
              <a:rPr lang="pl-PL" sz="3200" b="1" i="1" cap="all" dirty="0" err="1" smtClean="0">
                <a:latin typeface="Castellar" pitchFamily="18" charset="0"/>
              </a:rPr>
              <a:t>OTYlOsc</a:t>
            </a:r>
            <a:r>
              <a:rPr lang="pl-PL" sz="3200" b="1" i="1" cap="all" dirty="0" smtClean="0">
                <a:latin typeface="Castellar" pitchFamily="18" charset="0"/>
              </a:rPr>
              <a:t> I</a:t>
            </a:r>
            <a:r>
              <a:rPr lang="pl-PL" sz="3200" b="1" i="1" cap="all" dirty="0">
                <a:latin typeface="Castellar" pitchFamily="18" charset="0"/>
              </a:rPr>
              <a:t> INNE SKUTKI BRAKU </a:t>
            </a:r>
            <a:r>
              <a:rPr lang="pl-PL" sz="3200" b="1" i="1" cap="all" dirty="0" err="1" smtClean="0">
                <a:latin typeface="Castellar" pitchFamily="18" charset="0"/>
              </a:rPr>
              <a:t>AKTYWNOsCI</a:t>
            </a:r>
            <a:r>
              <a:rPr lang="pl-PL" sz="3200" b="1" i="1" cap="all" dirty="0" smtClean="0">
                <a:latin typeface="Castellar" pitchFamily="18" charset="0"/>
              </a:rPr>
              <a:t> </a:t>
            </a:r>
            <a:r>
              <a:rPr lang="pl-PL" sz="3200" b="1" i="1" cap="all" dirty="0">
                <a:latin typeface="Castellar" pitchFamily="18" charset="0"/>
              </a:rPr>
              <a:t>FIZYCZNEJ</a:t>
            </a:r>
            <a:br>
              <a:rPr lang="pl-PL" sz="3200" b="1" i="1" cap="all" dirty="0">
                <a:latin typeface="Castellar" pitchFamily="18" charset="0"/>
              </a:rPr>
            </a:br>
            <a:r>
              <a:rPr lang="pl-PL" sz="3200" b="1" i="1" dirty="0" smtClean="0">
                <a:latin typeface="Castellar" pitchFamily="18" charset="0"/>
              </a:rPr>
              <a:t/>
            </a:r>
            <a:br>
              <a:rPr lang="pl-PL" sz="3200" b="1" i="1" dirty="0" smtClean="0">
                <a:latin typeface="Castellar" pitchFamily="18" charset="0"/>
              </a:rPr>
            </a:br>
            <a:endParaRPr lang="pl-PL" sz="3200" b="1" i="1" dirty="0">
              <a:latin typeface="Castellar" pitchFamily="18" charset="0"/>
            </a:endParaRPr>
          </a:p>
        </p:txBody>
      </p:sp>
      <p:sp>
        <p:nvSpPr>
          <p:cNvPr id="3" name="Prostokąt 2"/>
          <p:cNvSpPr/>
          <p:nvPr/>
        </p:nvSpPr>
        <p:spPr>
          <a:xfrm>
            <a:off x="251520" y="1772816"/>
            <a:ext cx="6408712" cy="1754326"/>
          </a:xfrm>
          <a:prstGeom prst="rect">
            <a:avLst/>
          </a:prstGeom>
        </p:spPr>
        <p:txBody>
          <a:bodyPr wrap="square">
            <a:spAutoFit/>
          </a:bodyPr>
          <a:lstStyle/>
          <a:p>
            <a:r>
              <a:rPr lang="pl-PL" b="1" dirty="0">
                <a:latin typeface="Arial Rounded MT Bold" pitchFamily="34" charset="0"/>
              </a:rPr>
              <a:t>Skutków braku aktywności fizycznej jest wiele, ostatnio najgłośniej mówi się o otyłości. I słusznie, bo to już pandemia. Według raportu WHO, 28 proc. polskich chłopców i 22 proc. dziewczynek w wieku 11 -12 lat ma nadwagę lub jest dotknięta otyłością. To trzecie miejsce w Europie.</a:t>
            </a:r>
          </a:p>
        </p:txBody>
      </p:sp>
      <p:pic>
        <p:nvPicPr>
          <p:cNvPr id="22530" name="Picture 2" descr="OtyÅoÅÄ wÂ Polsce - Instytut Å»ywnoÅci iÂ Å»ywienia (2015)"/>
          <p:cNvPicPr>
            <a:picLocks noChangeAspect="1" noChangeArrowheads="1"/>
          </p:cNvPicPr>
          <p:nvPr/>
        </p:nvPicPr>
        <p:blipFill>
          <a:blip r:embed="rId2" cstate="print"/>
          <a:srcRect/>
          <a:stretch>
            <a:fillRect/>
          </a:stretch>
        </p:blipFill>
        <p:spPr bwMode="auto">
          <a:xfrm>
            <a:off x="2627784" y="3212976"/>
            <a:ext cx="4824536" cy="2946678"/>
          </a:xfrm>
          <a:prstGeom prst="rect">
            <a:avLst/>
          </a:prstGeom>
          <a:noFill/>
        </p:spPr>
      </p:pic>
    </p:spTree>
  </p:cSld>
  <p:clrMapOvr>
    <a:masterClrMapping/>
  </p:clrMapOvr>
  <p:transition spd="med">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27650" name="Picture 2" descr="Znalezione obrazy dla zapytania otyÅoÅÄ"/>
          <p:cNvPicPr>
            <a:picLocks noChangeAspect="1" noChangeArrowheads="1"/>
          </p:cNvPicPr>
          <p:nvPr/>
        </p:nvPicPr>
        <p:blipFill>
          <a:blip r:embed="rId2" cstate="print"/>
          <a:srcRect/>
          <a:stretch>
            <a:fillRect/>
          </a:stretch>
        </p:blipFill>
        <p:spPr bwMode="auto">
          <a:xfrm>
            <a:off x="611560" y="548680"/>
            <a:ext cx="5472608" cy="4919875"/>
          </a:xfrm>
          <a:prstGeom prst="rect">
            <a:avLst/>
          </a:prstGeom>
          <a:noFill/>
        </p:spPr>
      </p:pic>
    </p:spTree>
  </p:cSld>
  <p:clrMapOvr>
    <a:masterClrMapping/>
  </p:clrMapOvr>
  <p:transition spd="med">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28674" name="Picture 2" descr="Znalezione obrazy dla zapytania otyÅoÅÄ"/>
          <p:cNvPicPr>
            <a:picLocks noChangeAspect="1" noChangeArrowheads="1"/>
          </p:cNvPicPr>
          <p:nvPr/>
        </p:nvPicPr>
        <p:blipFill>
          <a:blip r:embed="rId2" cstate="print"/>
          <a:srcRect/>
          <a:stretch>
            <a:fillRect/>
          </a:stretch>
        </p:blipFill>
        <p:spPr bwMode="auto">
          <a:xfrm>
            <a:off x="3563888" y="116632"/>
            <a:ext cx="5355713" cy="6508104"/>
          </a:xfrm>
          <a:prstGeom prst="rect">
            <a:avLst/>
          </a:prstGeom>
          <a:noFill/>
        </p:spPr>
      </p:pic>
      <p:pic>
        <p:nvPicPr>
          <p:cNvPr id="28676" name="Picture 4" descr="Podobny obraz"/>
          <p:cNvPicPr>
            <a:picLocks noChangeAspect="1" noChangeArrowheads="1"/>
          </p:cNvPicPr>
          <p:nvPr/>
        </p:nvPicPr>
        <p:blipFill>
          <a:blip r:embed="rId3" cstate="print"/>
          <a:srcRect/>
          <a:stretch>
            <a:fillRect/>
          </a:stretch>
        </p:blipFill>
        <p:spPr bwMode="auto">
          <a:xfrm>
            <a:off x="179512" y="476672"/>
            <a:ext cx="3168352" cy="5968994"/>
          </a:xfrm>
          <a:prstGeom prst="rect">
            <a:avLst/>
          </a:prstGeom>
          <a:noFill/>
        </p:spPr>
      </p:pic>
    </p:spTree>
  </p:cSld>
  <p:clrMapOvr>
    <a:masterClrMapping/>
  </p:clrMapOvr>
  <p:transition spd="med">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476672"/>
            <a:ext cx="8229600" cy="1143000"/>
          </a:xfrm>
        </p:spPr>
        <p:txBody>
          <a:bodyPr>
            <a:noAutofit/>
          </a:bodyPr>
          <a:lstStyle/>
          <a:p>
            <a:r>
              <a:rPr lang="pl-PL" sz="3200" b="1" i="1" dirty="0" smtClean="0">
                <a:latin typeface="Castellar" pitchFamily="18" charset="0"/>
              </a:rPr>
              <a:t>Skutki braku </a:t>
            </a:r>
            <a:r>
              <a:rPr lang="pl-PL" sz="3200" b="1" i="1" dirty="0" err="1" smtClean="0">
                <a:latin typeface="Castellar" pitchFamily="18" charset="0"/>
              </a:rPr>
              <a:t>aktywnosci</a:t>
            </a:r>
            <a:r>
              <a:rPr lang="pl-PL" sz="3200" b="1" i="1" dirty="0" smtClean="0">
                <a:latin typeface="Castellar" pitchFamily="18" charset="0"/>
              </a:rPr>
              <a:t> fizycznej</a:t>
            </a:r>
            <a:r>
              <a:rPr lang="pl-PL" sz="3200" b="1" i="1" dirty="0">
                <a:latin typeface="Castellar" pitchFamily="18" charset="0"/>
              </a:rPr>
              <a:t/>
            </a:r>
            <a:br>
              <a:rPr lang="pl-PL" sz="3200" b="1" i="1" dirty="0">
                <a:latin typeface="Castellar" pitchFamily="18" charset="0"/>
              </a:rPr>
            </a:br>
            <a:endParaRPr lang="pl-PL" sz="3200" i="1" dirty="0">
              <a:latin typeface="Castellar" pitchFamily="18" charset="0"/>
            </a:endParaRPr>
          </a:p>
        </p:txBody>
      </p:sp>
      <p:sp>
        <p:nvSpPr>
          <p:cNvPr id="4" name="Prostokąt 3"/>
          <p:cNvSpPr/>
          <p:nvPr/>
        </p:nvSpPr>
        <p:spPr>
          <a:xfrm>
            <a:off x="107504" y="1340768"/>
            <a:ext cx="8928992" cy="4739759"/>
          </a:xfrm>
          <a:prstGeom prst="rect">
            <a:avLst/>
          </a:prstGeom>
        </p:spPr>
        <p:txBody>
          <a:bodyPr wrap="square">
            <a:spAutoFit/>
          </a:bodyPr>
          <a:lstStyle/>
          <a:p>
            <a:pPr fontAlgn="base"/>
            <a:r>
              <a:rPr lang="pl-PL" b="1" dirty="0">
                <a:latin typeface="Arial Rounded MT Bold" pitchFamily="34" charset="0"/>
              </a:rPr>
              <a:t>Skutki braku aktywności fizycznej to nie tylko otyłość, ale też inne poważne problemy zdrowotne:</a:t>
            </a:r>
          </a:p>
          <a:p>
            <a:pPr fontAlgn="base">
              <a:buFont typeface="Arial" pitchFamily="34" charset="0"/>
              <a:buChar char="•"/>
            </a:pPr>
            <a:r>
              <a:rPr lang="pl-PL" b="1" dirty="0">
                <a:latin typeface="Arial Rounded MT Bold" pitchFamily="34" charset="0"/>
              </a:rPr>
              <a:t>Zmniejszenie ilości tlenu, które prowadzi do zwiększenia częstości oddechów.</a:t>
            </a:r>
          </a:p>
          <a:p>
            <a:pPr fontAlgn="base">
              <a:buFont typeface="Arial" pitchFamily="34" charset="0"/>
              <a:buChar char="•"/>
            </a:pPr>
            <a:r>
              <a:rPr lang="pl-PL" b="1" dirty="0">
                <a:latin typeface="Arial Rounded MT Bold" pitchFamily="34" charset="0"/>
              </a:rPr>
              <a:t>Zmniejszenie objętości oddechowej płuc – a to oznacza tzw. zadyszkę przy najmniejszym wysiłku, jak wchodzenie po schodach. Zdecydowanie trudniej jest tę objętość zwiększyć, więc powrót po przebudzeniu nie będzie aż taki łatwy. Znowu sprawdza się stare powiedzenie, że lepiej zapobiegać niż leczyć.</a:t>
            </a:r>
          </a:p>
          <a:p>
            <a:pPr fontAlgn="base">
              <a:buFont typeface="Arial" pitchFamily="34" charset="0"/>
              <a:buChar char="•"/>
            </a:pPr>
            <a:r>
              <a:rPr lang="pl-PL" b="1" dirty="0">
                <a:latin typeface="Arial Rounded MT Bold" pitchFamily="34" charset="0"/>
              </a:rPr>
              <a:t>Znaczne osłabienie mięśni oddechowych, czyli mięśni międzyżebrowych, mięśni przepony oraz mięśni brzucha. Skrajnie może to doprowadzić, do całkowitej utraty możliwości oddychania torem brzusznym.</a:t>
            </a:r>
          </a:p>
          <a:p>
            <a:pPr fontAlgn="base">
              <a:buFont typeface="Arial" pitchFamily="34" charset="0"/>
              <a:buChar char="•"/>
            </a:pPr>
            <a:r>
              <a:rPr lang="pl-PL" b="1" dirty="0">
                <a:latin typeface="Arial Rounded MT Bold" pitchFamily="34" charset="0"/>
              </a:rPr>
              <a:t>Zmniejszenie objętości wyrzutowej serca, czyli ilości krwi, którą serce może wypompować w trakcie jednego skurczu. Jest to zmniejszenie o ok. </a:t>
            </a:r>
            <a:r>
              <a:rPr lang="pl-PL" b="1" dirty="0" smtClean="0">
                <a:latin typeface="Arial Rounded MT Bold" pitchFamily="34" charset="0"/>
              </a:rPr>
              <a:t>                            10 </a:t>
            </a:r>
            <a:r>
              <a:rPr lang="pl-PL" b="1" dirty="0">
                <a:latin typeface="Arial Rounded MT Bold" pitchFamily="34" charset="0"/>
              </a:rPr>
              <a:t>– 30 %!</a:t>
            </a:r>
          </a:p>
          <a:p>
            <a:pPr fontAlgn="base">
              <a:buFont typeface="Arial" pitchFamily="34" charset="0"/>
              <a:buChar char="•"/>
            </a:pPr>
            <a:r>
              <a:rPr lang="pl-PL" b="1" dirty="0">
                <a:latin typeface="Arial Rounded MT Bold" pitchFamily="34" charset="0"/>
              </a:rPr>
              <a:t>Zmniejsza się też ogólna ilość krwi przepompowywana przez serce w ciągu minuty, oznacza to niedostarczenie wystarczającej ilości tlenu i składników odżywczych do tkanek.</a:t>
            </a:r>
          </a:p>
          <a:p>
            <a:pPr fontAlgn="base"/>
            <a:endParaRPr lang="pl-PL" sz="1400" dirty="0">
              <a:latin typeface="Arial Rounded MT Bold" pitchFamily="34" charset="0"/>
            </a:endParaRPr>
          </a:p>
        </p:txBody>
      </p:sp>
    </p:spTree>
  </p:cSld>
  <p:clrMapOvr>
    <a:masterClrMapping/>
  </p:clrMapOvr>
  <p:transition spd="med">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Prostokąt 2"/>
          <p:cNvSpPr/>
          <p:nvPr/>
        </p:nvSpPr>
        <p:spPr>
          <a:xfrm>
            <a:off x="323528" y="332656"/>
            <a:ext cx="7776864" cy="4801314"/>
          </a:xfrm>
          <a:prstGeom prst="rect">
            <a:avLst/>
          </a:prstGeom>
        </p:spPr>
        <p:txBody>
          <a:bodyPr wrap="square">
            <a:spAutoFit/>
          </a:bodyPr>
          <a:lstStyle/>
          <a:p>
            <a:pPr fontAlgn="base">
              <a:buFont typeface="Arial" pitchFamily="34" charset="0"/>
              <a:buChar char="•"/>
            </a:pPr>
            <a:r>
              <a:rPr lang="pl-PL" b="1" dirty="0" smtClean="0">
                <a:latin typeface="Arial Rounded MT Bold" pitchFamily="34" charset="0"/>
              </a:rPr>
              <a:t>Przyśpieszenie tętna – organizm chce wyrównać ilość wypompowywanej krwi.</a:t>
            </a:r>
          </a:p>
          <a:p>
            <a:pPr fontAlgn="base">
              <a:buFont typeface="Arial" pitchFamily="34" charset="0"/>
              <a:buChar char="•"/>
            </a:pPr>
            <a:r>
              <a:rPr lang="pl-PL" b="1" dirty="0" smtClean="0">
                <a:latin typeface="Arial Rounded MT Bold" pitchFamily="34" charset="0"/>
              </a:rPr>
              <a:t>Zmniejszenie objętości i masy mięśnia sercowego i to już po kilku tygodniach bez wysiłku fizycznego!</a:t>
            </a:r>
          </a:p>
          <a:p>
            <a:pPr fontAlgn="base">
              <a:buFont typeface="Arial" pitchFamily="34" charset="0"/>
              <a:buChar char="•"/>
            </a:pPr>
            <a:r>
              <a:rPr lang="pl-PL" b="1" dirty="0" smtClean="0">
                <a:latin typeface="Arial Rounded MT Bold" pitchFamily="34" charset="0"/>
              </a:rPr>
              <a:t>Zmniejszenie ilość czerwonych krwinek, które przenoszą tlen i składniki odżywcze z płuc do wszystkich tkanek i narządów w naszym ciele.</a:t>
            </a:r>
          </a:p>
          <a:p>
            <a:pPr fontAlgn="base"/>
            <a:r>
              <a:rPr lang="pl-PL" b="1" dirty="0" smtClean="0">
                <a:latin typeface="Arial Rounded MT Bold" pitchFamily="34" charset="0"/>
              </a:rPr>
              <a:t>Już po kilku dniach mięśnie ograniczają ilość wyłapywanej z krwi glukozy. W praktyce prowadzi to do zwiększenia ilości tkanki tłuszczowej.</a:t>
            </a:r>
          </a:p>
          <a:p>
            <a:pPr fontAlgn="base">
              <a:buFont typeface="Arial" pitchFamily="34" charset="0"/>
              <a:buChar char="•"/>
            </a:pPr>
            <a:r>
              <a:rPr lang="pl-PL" b="1" dirty="0" smtClean="0">
                <a:latin typeface="Arial Rounded MT Bold" pitchFamily="34" charset="0"/>
              </a:rPr>
              <a:t>Zwiększa się ilość wydalanych z moczem jonów wapnia i fosforu. To na dłuższą metę prowadzi do stopniowego zaniku kości i niemal gwarantuje osteoporozę.</a:t>
            </a:r>
          </a:p>
          <a:p>
            <a:pPr fontAlgn="base">
              <a:buFont typeface="Arial" pitchFamily="34" charset="0"/>
              <a:buChar char="•"/>
            </a:pPr>
            <a:r>
              <a:rPr lang="pl-PL" b="1" dirty="0" smtClean="0">
                <a:latin typeface="Arial Rounded MT Bold" pitchFamily="34" charset="0"/>
              </a:rPr>
              <a:t>Zmniejszenie odporności.</a:t>
            </a:r>
          </a:p>
          <a:p>
            <a:pPr fontAlgn="base">
              <a:buFont typeface="Arial" pitchFamily="34" charset="0"/>
              <a:buChar char="•"/>
            </a:pPr>
            <a:r>
              <a:rPr lang="pl-PL" b="1" dirty="0" smtClean="0">
                <a:latin typeface="Arial Rounded MT Bold" pitchFamily="34" charset="0"/>
              </a:rPr>
              <a:t>Zmniejszenie zdolności bakteriobójczej skóry.</a:t>
            </a:r>
          </a:p>
          <a:p>
            <a:pPr fontAlgn="base">
              <a:buFont typeface="Arial" pitchFamily="34" charset="0"/>
              <a:buChar char="•"/>
            </a:pPr>
            <a:r>
              <a:rPr lang="pl-PL" b="1" dirty="0" smtClean="0">
                <a:latin typeface="Arial Rounded MT Bold" pitchFamily="34" charset="0"/>
              </a:rPr>
              <a:t>Obniżenie samopoczucia, w skrajnych przypadkach prowadzące do depresji.</a:t>
            </a:r>
            <a:endParaRPr lang="pl-PL" b="1" dirty="0">
              <a:latin typeface="Arial Rounded MT Bold" pitchFamily="34" charset="0"/>
            </a:endParaRPr>
          </a:p>
        </p:txBody>
      </p:sp>
    </p:spTree>
  </p:cSld>
  <p:clrMapOvr>
    <a:masterClrMapping/>
  </p:clrMapOvr>
  <p:transition spd="med">
    <p:comb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1331640" y="4221088"/>
            <a:ext cx="6696744" cy="638944"/>
          </a:xfrm>
        </p:spPr>
        <p:txBody>
          <a:bodyPr>
            <a:noAutofit/>
          </a:bodyPr>
          <a:lstStyle/>
          <a:p>
            <a:r>
              <a:rPr lang="pl-PL" sz="3600" b="1" i="1" dirty="0" smtClean="0">
                <a:latin typeface="Castellar" pitchFamily="18" charset="0"/>
              </a:rPr>
              <a:t>Bibliografia: </a:t>
            </a:r>
            <a:br>
              <a:rPr lang="pl-PL" sz="3600" b="1" i="1" dirty="0" smtClean="0">
                <a:latin typeface="Castellar" pitchFamily="18" charset="0"/>
              </a:rPr>
            </a:br>
            <a:endParaRPr lang="pl-PL" sz="3600" b="1" i="1" dirty="0">
              <a:latin typeface="Castellar" pitchFamily="18" charset="0"/>
            </a:endParaRPr>
          </a:p>
        </p:txBody>
      </p:sp>
      <p:sp>
        <p:nvSpPr>
          <p:cNvPr id="4" name="Prostokąt 3"/>
          <p:cNvSpPr/>
          <p:nvPr/>
        </p:nvSpPr>
        <p:spPr>
          <a:xfrm>
            <a:off x="4283968" y="4725144"/>
            <a:ext cx="4572000" cy="646331"/>
          </a:xfrm>
          <a:prstGeom prst="rect">
            <a:avLst/>
          </a:prstGeom>
        </p:spPr>
        <p:txBody>
          <a:bodyPr>
            <a:spAutoFit/>
          </a:bodyPr>
          <a:lstStyle/>
          <a:p>
            <a:pPr>
              <a:buFont typeface="Arial" pitchFamily="34" charset="0"/>
              <a:buChar char="•"/>
            </a:pPr>
            <a:r>
              <a:rPr lang="pl-PL" dirty="0" smtClean="0"/>
              <a:t>https://portal.abczdrowie.pl/wplyw-aktywnosci-fizycznej-na-zdrowie</a:t>
            </a:r>
            <a:endParaRPr lang="pl-PL" dirty="0"/>
          </a:p>
        </p:txBody>
      </p:sp>
      <p:sp>
        <p:nvSpPr>
          <p:cNvPr id="5" name="Prostokąt 4"/>
          <p:cNvSpPr/>
          <p:nvPr/>
        </p:nvSpPr>
        <p:spPr>
          <a:xfrm>
            <a:off x="4283968" y="5373216"/>
            <a:ext cx="4572000" cy="646331"/>
          </a:xfrm>
          <a:prstGeom prst="rect">
            <a:avLst/>
          </a:prstGeom>
        </p:spPr>
        <p:txBody>
          <a:bodyPr>
            <a:spAutoFit/>
          </a:bodyPr>
          <a:lstStyle/>
          <a:p>
            <a:pPr>
              <a:buFont typeface="Arial" pitchFamily="34" charset="0"/>
              <a:buChar char="•"/>
            </a:pPr>
            <a:r>
              <a:rPr lang="pl-PL" dirty="0" smtClean="0"/>
              <a:t>https://www.doz.pl/czytelnia/a1740-Co_nam_daje_wysilek_fizyczny</a:t>
            </a:r>
            <a:endParaRPr lang="pl-PL" dirty="0"/>
          </a:p>
        </p:txBody>
      </p:sp>
      <p:sp>
        <p:nvSpPr>
          <p:cNvPr id="6" name="Prostokąt 5"/>
          <p:cNvSpPr/>
          <p:nvPr/>
        </p:nvSpPr>
        <p:spPr>
          <a:xfrm>
            <a:off x="4283968" y="6021288"/>
            <a:ext cx="4572000" cy="646331"/>
          </a:xfrm>
          <a:prstGeom prst="rect">
            <a:avLst/>
          </a:prstGeom>
        </p:spPr>
        <p:txBody>
          <a:bodyPr>
            <a:spAutoFit/>
          </a:bodyPr>
          <a:lstStyle/>
          <a:p>
            <a:pPr>
              <a:buFont typeface="Arial" pitchFamily="34" charset="0"/>
              <a:buChar char="•"/>
            </a:pPr>
            <a:r>
              <a:rPr lang="pl-PL" dirty="0" smtClean="0"/>
              <a:t>http://mojekarate.pl/otylosc-i-inne-skutki-braku-aktywnosci-fizycznej</a:t>
            </a:r>
            <a:endParaRPr lang="pl-PL" dirty="0"/>
          </a:p>
        </p:txBody>
      </p:sp>
    </p:spTree>
  </p:cSld>
  <p:clrMapOvr>
    <a:masterClrMapping/>
  </p:clrMapOvr>
  <p:transition spd="med">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323528" y="1052736"/>
            <a:ext cx="8229600" cy="4525963"/>
          </a:xfrm>
        </p:spPr>
        <p:txBody>
          <a:bodyPr>
            <a:normAutofit/>
          </a:bodyPr>
          <a:lstStyle/>
          <a:p>
            <a:r>
              <a:rPr lang="pl-PL" sz="2400" b="1" dirty="0" smtClean="0">
                <a:latin typeface="Arial Rounded MT Bold" pitchFamily="34" charset="0"/>
              </a:rPr>
              <a:t>Pływanie, bieganie, jazda na rowerze – to tylko niektóre z możliwości, jakie daje nam sport. Aktywność fizyczna jest bardzo ważna, zarówno w życiu młodych osób, jak i starszych. Warto pamiętać, że uprawianie sportu nie tylko wpływa na ładną sylwetkę i dobrą wydolność organizmu, ale również zapobiega wielu chorobom. Dlatego w każdym wieku należy się ruszać w miarę swoich możliwości.</a:t>
            </a:r>
          </a:p>
          <a:p>
            <a:pPr>
              <a:buNone/>
            </a:pPr>
            <a:r>
              <a:rPr lang="pl-PL" dirty="0" smtClean="0"/>
              <a:t/>
            </a:r>
            <a:br>
              <a:rPr lang="pl-PL" dirty="0" smtClean="0"/>
            </a:br>
            <a:endParaRPr lang="pl-PL" dirty="0"/>
          </a:p>
        </p:txBody>
      </p:sp>
    </p:spTree>
  </p:cSld>
  <p:clrMapOvr>
    <a:masterClrMapping/>
  </p:clrMapOvr>
  <p:transition spd="med">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260648"/>
            <a:ext cx="8229600" cy="4525963"/>
          </a:xfrm>
        </p:spPr>
        <p:txBody>
          <a:bodyPr>
            <a:normAutofit/>
          </a:bodyPr>
          <a:lstStyle/>
          <a:p>
            <a:r>
              <a:rPr lang="pl-PL" sz="2400" b="1" dirty="0" smtClean="0">
                <a:latin typeface="Arial Rounded MT Bold" pitchFamily="34" charset="0"/>
              </a:rPr>
              <a:t>Każdy z nas z pewnością wiele razy w swoim życiu słyszał stwierdzenie „sport to zdrowie”. Ludzie aktywni fizycznie są postrzegani jako osoby zdrowe, pełne wigoru i chęci do życia. Czy kiedykolwiek zastanawialiście się, dlaczego tak się dzieje? Przyjrzyjmy się zatem wysiłkowi fizycznemu i sprawdźmy, jakie korzyści z niego płyną.</a:t>
            </a:r>
            <a:endParaRPr lang="pl-PL" sz="2400" b="1" dirty="0">
              <a:latin typeface="Arial Rounded MT Bold" pitchFamily="34" charset="0"/>
            </a:endParaRPr>
          </a:p>
        </p:txBody>
      </p:sp>
      <p:pic>
        <p:nvPicPr>
          <p:cNvPr id="1028" name="Picture 4" descr="https://cdn.doz.pl/image/article/1814/scalecrop/840x350"/>
          <p:cNvPicPr>
            <a:picLocks noChangeAspect="1" noChangeArrowheads="1"/>
          </p:cNvPicPr>
          <p:nvPr/>
        </p:nvPicPr>
        <p:blipFill>
          <a:blip r:embed="rId2" cstate="print"/>
          <a:srcRect/>
          <a:stretch>
            <a:fillRect/>
          </a:stretch>
        </p:blipFill>
        <p:spPr bwMode="auto">
          <a:xfrm>
            <a:off x="611560" y="3212976"/>
            <a:ext cx="8001000" cy="3333750"/>
          </a:xfrm>
          <a:prstGeom prst="rect">
            <a:avLst/>
          </a:prstGeom>
          <a:noFill/>
        </p:spPr>
      </p:pic>
    </p:spTree>
  </p:cSld>
  <p:clrMapOvr>
    <a:masterClrMapping/>
  </p:clrMapOvr>
  <p:transition spd="med">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rostokąt 1"/>
          <p:cNvSpPr/>
          <p:nvPr/>
        </p:nvSpPr>
        <p:spPr>
          <a:xfrm>
            <a:off x="395536" y="1556792"/>
            <a:ext cx="8064896" cy="3477875"/>
          </a:xfrm>
          <a:prstGeom prst="rect">
            <a:avLst/>
          </a:prstGeom>
        </p:spPr>
        <p:txBody>
          <a:bodyPr wrap="square">
            <a:spAutoFit/>
          </a:bodyPr>
          <a:lstStyle/>
          <a:p>
            <a:r>
              <a:rPr lang="pl-PL" sz="2000" b="1" dirty="0" smtClean="0">
                <a:latin typeface="Arial Rounded MT Bold" pitchFamily="34" charset="0"/>
              </a:rPr>
              <a:t>Postęp </a:t>
            </a:r>
            <a:r>
              <a:rPr lang="pl-PL" sz="2000" b="1" dirty="0">
                <a:latin typeface="Arial Rounded MT Bold" pitchFamily="34" charset="0"/>
              </a:rPr>
              <a:t>technologiczny stworzył liczne udogodnienia dla człowieka. Wiele procesów zostało zautomatyzowanych, w fabrykach ludzie zostali zastąpieni przez maszyny. Przemieszczamy się również o wiele łatwiej niż kiedyś </a:t>
            </a:r>
            <a:r>
              <a:rPr lang="pl-PL" sz="2000" b="1" dirty="0" smtClean="0">
                <a:latin typeface="Arial Rounded MT Bold" pitchFamily="34" charset="0"/>
              </a:rPr>
              <a:t>- coraz </a:t>
            </a:r>
            <a:r>
              <a:rPr lang="pl-PL" sz="2000" b="1" dirty="0">
                <a:latin typeface="Arial Rounded MT Bold" pitchFamily="34" charset="0"/>
              </a:rPr>
              <a:t>mniej ludzi chodzi piechotą, mało kto codziennie korzysta z roweru. Zresztą, nawet nie potrzebujemy się już tak często przemieszczać – możemy pracować w domu przed </a:t>
            </a:r>
            <a:r>
              <a:rPr lang="pl-PL" sz="2000" b="1" dirty="0" smtClean="0">
                <a:latin typeface="Arial Rounded MT Bold" pitchFamily="34" charset="0"/>
              </a:rPr>
              <a:t>komputerem </a:t>
            </a:r>
            <a:r>
              <a:rPr lang="pl-PL" sz="2000" b="1" dirty="0">
                <a:latin typeface="Arial Rounded MT Bold" pitchFamily="34" charset="0"/>
              </a:rPr>
              <a:t>Dziś wsiadamy w auto i jedziemy do supermarketu na zakupy lub do restauracji na kolację. Czynniki te sprawiają, że coraz mniej się ruszamy, a przecież ruch jest jednym z elementów niezbędnych do utrzymania zdrowia i dobrego samopoczucia.  </a:t>
            </a:r>
          </a:p>
        </p:txBody>
      </p:sp>
      <p:sp>
        <p:nvSpPr>
          <p:cNvPr id="3" name="Prostokąt 2"/>
          <p:cNvSpPr/>
          <p:nvPr/>
        </p:nvSpPr>
        <p:spPr>
          <a:xfrm>
            <a:off x="467544" y="404664"/>
            <a:ext cx="8185254" cy="584775"/>
          </a:xfrm>
          <a:prstGeom prst="rect">
            <a:avLst/>
          </a:prstGeom>
        </p:spPr>
        <p:txBody>
          <a:bodyPr wrap="none">
            <a:spAutoFit/>
          </a:bodyPr>
          <a:lstStyle/>
          <a:p>
            <a:r>
              <a:rPr lang="pl-PL" sz="3200" b="1" i="1" dirty="0">
                <a:latin typeface="Castellar" pitchFamily="18" charset="0"/>
              </a:rPr>
              <a:t>Dlaczego brakuje nam ruchu?</a:t>
            </a:r>
            <a:r>
              <a:rPr lang="pl-PL" dirty="0"/>
              <a:t> </a:t>
            </a:r>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600" b="1" i="1" dirty="0">
                <a:latin typeface="Castellar" pitchFamily="18" charset="0"/>
              </a:rPr>
              <a:t>Co nam </a:t>
            </a:r>
            <a:r>
              <a:rPr lang="pl-PL" sz="3600" b="1" i="1" dirty="0" err="1" smtClean="0">
                <a:latin typeface="Castellar" pitchFamily="18" charset="0"/>
              </a:rPr>
              <a:t>daja</a:t>
            </a:r>
            <a:r>
              <a:rPr lang="pl-PL" sz="3600" b="1" i="1" dirty="0" smtClean="0">
                <a:latin typeface="Castellar" pitchFamily="18" charset="0"/>
              </a:rPr>
              <a:t> </a:t>
            </a:r>
            <a:r>
              <a:rPr lang="pl-PL" sz="3600" b="1" i="1" dirty="0" err="1" smtClean="0">
                <a:latin typeface="Castellar" pitchFamily="18" charset="0"/>
              </a:rPr>
              <a:t>cwiczenia</a:t>
            </a:r>
            <a:r>
              <a:rPr lang="pl-PL" sz="3600" b="1" i="1" dirty="0">
                <a:latin typeface="Castellar" pitchFamily="18" charset="0"/>
              </a:rPr>
              <a:t>?</a:t>
            </a:r>
            <a:r>
              <a:rPr lang="pl-PL" sz="3600" dirty="0">
                <a:latin typeface="Castellar" pitchFamily="18" charset="0"/>
              </a:rPr>
              <a:t/>
            </a:r>
            <a:br>
              <a:rPr lang="pl-PL" sz="3600" dirty="0">
                <a:latin typeface="Castellar" pitchFamily="18" charset="0"/>
              </a:rPr>
            </a:br>
            <a:endParaRPr lang="pl-PL" sz="3600" dirty="0">
              <a:latin typeface="Castellar" pitchFamily="18" charset="0"/>
            </a:endParaRPr>
          </a:p>
        </p:txBody>
      </p:sp>
      <p:sp>
        <p:nvSpPr>
          <p:cNvPr id="3" name="Prostokąt 2"/>
          <p:cNvSpPr/>
          <p:nvPr/>
        </p:nvSpPr>
        <p:spPr>
          <a:xfrm>
            <a:off x="395536" y="1052736"/>
            <a:ext cx="6408712" cy="3693319"/>
          </a:xfrm>
          <a:prstGeom prst="rect">
            <a:avLst/>
          </a:prstGeom>
        </p:spPr>
        <p:txBody>
          <a:bodyPr wrap="square">
            <a:spAutoFit/>
          </a:bodyPr>
          <a:lstStyle/>
          <a:p>
            <a:r>
              <a:rPr lang="pl-PL" b="1" dirty="0">
                <a:latin typeface="Arial Rounded MT Bold" pitchFamily="34" charset="0"/>
              </a:rPr>
              <a:t>1. Aktywność  kontroluje wagę</a:t>
            </a:r>
          </a:p>
          <a:p>
            <a:r>
              <a:rPr lang="pl-PL" b="1" dirty="0" smtClean="0">
                <a:latin typeface="Arial Rounded MT Bold" pitchFamily="34" charset="0"/>
              </a:rPr>
              <a:t>2</a:t>
            </a:r>
            <a:r>
              <a:rPr lang="pl-PL" b="1" dirty="0">
                <a:latin typeface="Arial Rounded MT Bold" pitchFamily="34" charset="0"/>
              </a:rPr>
              <a:t>. Ćwiczenia pomagają zwalczać choroby oraz poprawiają kondycję zdrowotną</a:t>
            </a:r>
          </a:p>
          <a:p>
            <a:r>
              <a:rPr lang="pl-PL" b="1" dirty="0" smtClean="0">
                <a:latin typeface="Arial Rounded MT Bold" pitchFamily="34" charset="0"/>
              </a:rPr>
              <a:t>3</a:t>
            </a:r>
            <a:r>
              <a:rPr lang="pl-PL" b="1" dirty="0">
                <a:latin typeface="Arial Rounded MT Bold" pitchFamily="34" charset="0"/>
              </a:rPr>
              <a:t>. Ćwiczenia poprawiają nastrój</a:t>
            </a:r>
          </a:p>
          <a:p>
            <a:r>
              <a:rPr lang="pl-PL" b="1" dirty="0" smtClean="0">
                <a:latin typeface="Arial Rounded MT Bold" pitchFamily="34" charset="0"/>
              </a:rPr>
              <a:t>4</a:t>
            </a:r>
            <a:r>
              <a:rPr lang="pl-PL" b="1" dirty="0">
                <a:latin typeface="Arial Rounded MT Bold" pitchFamily="34" charset="0"/>
              </a:rPr>
              <a:t>. Poczuj przypływ energii</a:t>
            </a:r>
          </a:p>
          <a:p>
            <a:r>
              <a:rPr lang="pl-PL" b="1" dirty="0" smtClean="0">
                <a:latin typeface="Arial Rounded MT Bold" pitchFamily="34" charset="0"/>
              </a:rPr>
              <a:t>5</a:t>
            </a:r>
            <a:r>
              <a:rPr lang="pl-PL" b="1" dirty="0">
                <a:latin typeface="Arial Rounded MT Bold" pitchFamily="34" charset="0"/>
              </a:rPr>
              <a:t>. Gdy ćwiczysz, lepiej śpisz</a:t>
            </a:r>
          </a:p>
          <a:p>
            <a:r>
              <a:rPr lang="pl-PL" b="1" dirty="0" smtClean="0">
                <a:latin typeface="Arial Rounded MT Bold" pitchFamily="34" charset="0"/>
              </a:rPr>
              <a:t>6</a:t>
            </a:r>
            <a:r>
              <a:rPr lang="pl-PL" b="1" dirty="0">
                <a:latin typeface="Arial Rounded MT Bold" pitchFamily="34" charset="0"/>
              </a:rPr>
              <a:t>. Aktywność fizyczna poprawia jakość życia seksualnego</a:t>
            </a:r>
          </a:p>
          <a:p>
            <a:r>
              <a:rPr lang="pl-PL" b="1" dirty="0" smtClean="0">
                <a:latin typeface="Arial Rounded MT Bold" pitchFamily="34" charset="0"/>
              </a:rPr>
              <a:t>7</a:t>
            </a:r>
            <a:r>
              <a:rPr lang="pl-PL" b="1" dirty="0">
                <a:latin typeface="Arial Rounded MT Bold" pitchFamily="34" charset="0"/>
              </a:rPr>
              <a:t>. Ćwiczenie może być świetną </a:t>
            </a:r>
            <a:r>
              <a:rPr lang="pl-PL" b="1" dirty="0" smtClean="0">
                <a:latin typeface="Arial Rounded MT Bold" pitchFamily="34" charset="0"/>
              </a:rPr>
              <a:t>zabawą</a:t>
            </a:r>
          </a:p>
          <a:p>
            <a:r>
              <a:rPr lang="pl-PL" b="1" dirty="0" smtClean="0">
                <a:latin typeface="Arial Rounded MT Bold" pitchFamily="34" charset="0"/>
              </a:rPr>
              <a:t>8. Głębszy oddech</a:t>
            </a:r>
          </a:p>
          <a:p>
            <a:r>
              <a:rPr lang="pl-PL" b="1" dirty="0" smtClean="0">
                <a:latin typeface="Arial Rounded MT Bold" pitchFamily="34" charset="0"/>
              </a:rPr>
              <a:t>9.Zadbanie o poziom cholesterolu</a:t>
            </a:r>
          </a:p>
          <a:p>
            <a:r>
              <a:rPr lang="pl-PL" b="1" dirty="0" smtClean="0">
                <a:latin typeface="Arial Rounded MT Bold" pitchFamily="34" charset="0"/>
              </a:rPr>
              <a:t>10. Zwiększenie odporności</a:t>
            </a:r>
            <a:endParaRPr lang="pl-PL" b="1" dirty="0">
              <a:latin typeface="Arial Rounded MT Bold" pitchFamily="34" charset="0"/>
            </a:endParaRPr>
          </a:p>
          <a:p>
            <a:r>
              <a:rPr lang="pl-PL" b="1" dirty="0">
                <a:latin typeface="Arial Rounded MT Bold" pitchFamily="34" charset="0"/>
              </a:rPr>
              <a:t> </a:t>
            </a:r>
          </a:p>
        </p:txBody>
      </p:sp>
      <p:pic>
        <p:nvPicPr>
          <p:cNvPr id="18434" name="Picture 2" descr="Podobny obraz"/>
          <p:cNvPicPr>
            <a:picLocks noChangeAspect="1" noChangeArrowheads="1"/>
          </p:cNvPicPr>
          <p:nvPr/>
        </p:nvPicPr>
        <p:blipFill>
          <a:blip r:embed="rId2" cstate="print"/>
          <a:srcRect/>
          <a:stretch>
            <a:fillRect/>
          </a:stretch>
        </p:blipFill>
        <p:spPr bwMode="auto">
          <a:xfrm>
            <a:off x="4427984" y="3717032"/>
            <a:ext cx="4607446" cy="2984549"/>
          </a:xfrm>
          <a:prstGeom prst="rect">
            <a:avLst/>
          </a:prstGeom>
          <a:noFill/>
        </p:spPr>
      </p:pic>
    </p:spTree>
  </p:cSld>
  <p:clrMapOvr>
    <a:masterClrMapping/>
  </p:clrMapOvr>
  <p:transition spd="med">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107504" y="274638"/>
            <a:ext cx="8579296" cy="1143000"/>
          </a:xfrm>
        </p:spPr>
        <p:txBody>
          <a:bodyPr>
            <a:noAutofit/>
          </a:bodyPr>
          <a:lstStyle/>
          <a:p>
            <a:r>
              <a:rPr lang="pl-PL" sz="3200" b="1" i="1" dirty="0">
                <a:latin typeface="Castellar" pitchFamily="18" charset="0"/>
              </a:rPr>
              <a:t>W zdrowym ciele zdrowy duch</a:t>
            </a:r>
            <a:r>
              <a:rPr lang="pl-PL" sz="3200" b="1" i="1" dirty="0"/>
              <a:t/>
            </a:r>
            <a:br>
              <a:rPr lang="pl-PL" sz="3200" b="1" i="1" dirty="0"/>
            </a:br>
            <a:endParaRPr lang="pl-PL" sz="3200" b="1" i="1" dirty="0"/>
          </a:p>
        </p:txBody>
      </p:sp>
      <p:sp>
        <p:nvSpPr>
          <p:cNvPr id="3" name="Prostokąt 2"/>
          <p:cNvSpPr/>
          <p:nvPr/>
        </p:nvSpPr>
        <p:spPr>
          <a:xfrm>
            <a:off x="323528" y="1124744"/>
            <a:ext cx="6030416" cy="4801314"/>
          </a:xfrm>
          <a:prstGeom prst="rect">
            <a:avLst/>
          </a:prstGeom>
        </p:spPr>
        <p:txBody>
          <a:bodyPr wrap="square">
            <a:spAutoFit/>
          </a:bodyPr>
          <a:lstStyle/>
          <a:p>
            <a:r>
              <a:rPr lang="pl-PL" b="1" dirty="0">
                <a:latin typeface="Arial Rounded MT Bold" pitchFamily="34" charset="0"/>
              </a:rPr>
              <a:t>Ćwicząc regularnie dbasz o swoje ciało, zgrabną sylwetkę, a co za tym idzie – dobre samopoczucie. Jeżeli będziesz regularnie ćwiczyć, twoje ciało stanie się bardziej kształtne i atrakcyjne – na pewno zyska na tym twoja pewność siebie. Wysiłek fizyczny pozwala też rozładować negatywne emocje, z którymi coraz częściej nie potrafimy sobie radzić.  </a:t>
            </a:r>
            <a:r>
              <a:rPr lang="pl-PL" b="1" dirty="0" smtClean="0">
                <a:latin typeface="Arial Rounded MT Bold" pitchFamily="34" charset="0"/>
              </a:rPr>
              <a:t/>
            </a:r>
            <a:br>
              <a:rPr lang="pl-PL" b="1" dirty="0" smtClean="0">
                <a:latin typeface="Arial Rounded MT Bold" pitchFamily="34" charset="0"/>
              </a:rPr>
            </a:br>
            <a:r>
              <a:rPr lang="pl-PL" b="1" dirty="0" smtClean="0">
                <a:latin typeface="Arial Rounded MT Bold" pitchFamily="34" charset="0"/>
              </a:rPr>
              <a:t/>
            </a:r>
            <a:br>
              <a:rPr lang="pl-PL" b="1" dirty="0" smtClean="0">
                <a:latin typeface="Arial Rounded MT Bold" pitchFamily="34" charset="0"/>
              </a:rPr>
            </a:br>
            <a:r>
              <a:rPr lang="pl-PL" b="1" dirty="0" smtClean="0">
                <a:latin typeface="Arial Rounded MT Bold" pitchFamily="34" charset="0"/>
              </a:rPr>
              <a:t>Pamiętajmy </a:t>
            </a:r>
            <a:r>
              <a:rPr lang="pl-PL" b="1" dirty="0">
                <a:latin typeface="Arial Rounded MT Bold" pitchFamily="34" charset="0"/>
              </a:rPr>
              <a:t>jednak, że tak jak w każdej dziedzinie, tak i w ćwiczeniach, należy zachować umiar. O ile sport rekreacyjny jest </a:t>
            </a:r>
            <a:r>
              <a:rPr lang="pl-PL" b="1" dirty="0" smtClean="0">
                <a:latin typeface="Arial Rounded MT Bold" pitchFamily="34" charset="0"/>
              </a:rPr>
              <a:t> zbawienny </a:t>
            </a:r>
            <a:r>
              <a:rPr lang="pl-PL" b="1" dirty="0">
                <a:latin typeface="Arial Rounded MT Bold" pitchFamily="34" charset="0"/>
              </a:rPr>
              <a:t>dla zdrowia, to uprawiany wyczynowo może przysporzyć wielu kontuzji, prowadzić do przeciążeń i spadku odporności. Kierujmy się zatem słowami Owidiusza „</a:t>
            </a:r>
            <a:r>
              <a:rPr lang="pl-PL" b="1" dirty="0" err="1">
                <a:latin typeface="Arial Rounded MT Bold" pitchFamily="34" charset="0"/>
              </a:rPr>
              <a:t>medio</a:t>
            </a:r>
            <a:r>
              <a:rPr lang="pl-PL" b="1" dirty="0">
                <a:latin typeface="Arial Rounded MT Bold" pitchFamily="34" charset="0"/>
              </a:rPr>
              <a:t> </a:t>
            </a:r>
            <a:r>
              <a:rPr lang="pl-PL" b="1" dirty="0" err="1">
                <a:latin typeface="Arial Rounded MT Bold" pitchFamily="34" charset="0"/>
              </a:rPr>
              <a:t>tutissimus</a:t>
            </a:r>
            <a:r>
              <a:rPr lang="pl-PL" b="1" dirty="0">
                <a:latin typeface="Arial Rounded MT Bold" pitchFamily="34" charset="0"/>
              </a:rPr>
              <a:t> ibis” - dosłownie: najbezpieczniej jest chodzić środkiem, a mniej dosłownie: miej umiar we wszystkim.</a:t>
            </a:r>
          </a:p>
        </p:txBody>
      </p:sp>
    </p:spTree>
  </p:cSld>
  <p:clrMapOvr>
    <a:masterClrMapping/>
  </p:clrMapOvr>
  <p:transition spd="med">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200" dirty="0"/>
              <a:t> </a:t>
            </a:r>
            <a:r>
              <a:rPr lang="pl-PL" sz="3200" b="1" i="1" dirty="0">
                <a:latin typeface="Castellar" pitchFamily="18" charset="0"/>
              </a:rPr>
              <a:t>Ruch </a:t>
            </a:r>
            <a:r>
              <a:rPr lang="pl-PL" sz="3200" b="1" i="1" dirty="0" err="1" smtClean="0">
                <a:latin typeface="Castellar" pitchFamily="18" charset="0"/>
              </a:rPr>
              <a:t>wsród</a:t>
            </a:r>
            <a:r>
              <a:rPr lang="pl-PL" sz="3200" b="1" i="1" dirty="0" smtClean="0">
                <a:latin typeface="Castellar" pitchFamily="18" charset="0"/>
              </a:rPr>
              <a:t> </a:t>
            </a:r>
            <a:r>
              <a:rPr lang="pl-PL" sz="3200" b="1" i="1" dirty="0">
                <a:latin typeface="Castellar" pitchFamily="18" charset="0"/>
              </a:rPr>
              <a:t>osób starszych</a:t>
            </a:r>
            <a:r>
              <a:rPr lang="pl-PL" sz="3200" dirty="0"/>
              <a:t/>
            </a:r>
            <a:br>
              <a:rPr lang="pl-PL" sz="3200" dirty="0"/>
            </a:br>
            <a:endParaRPr lang="pl-PL" sz="3200" dirty="0"/>
          </a:p>
        </p:txBody>
      </p:sp>
      <p:sp>
        <p:nvSpPr>
          <p:cNvPr id="3" name="Prostokąt 2"/>
          <p:cNvSpPr/>
          <p:nvPr/>
        </p:nvSpPr>
        <p:spPr>
          <a:xfrm>
            <a:off x="395536" y="980728"/>
            <a:ext cx="7632848" cy="3693319"/>
          </a:xfrm>
          <a:prstGeom prst="rect">
            <a:avLst/>
          </a:prstGeom>
        </p:spPr>
        <p:txBody>
          <a:bodyPr wrap="square">
            <a:spAutoFit/>
          </a:bodyPr>
          <a:lstStyle/>
          <a:p>
            <a:r>
              <a:rPr lang="pl-PL" b="1" dirty="0">
                <a:latin typeface="Arial Rounded MT Bold" pitchFamily="34" charset="0"/>
              </a:rPr>
              <a:t>Starzenie się organizmu powoduje stopniowe zmniejszanie się aktywności komórek, narządów i tkanek. Wiąże się z tym także niższa aktywność fizyczna. Osoby starsze prowadzą tryb życia ograniczający ruch, w ich organizmie dochodzi do zmian związanych z wiekiem i chorobowych.</a:t>
            </a:r>
          </a:p>
          <a:p>
            <a:r>
              <a:rPr lang="pl-PL" b="1" dirty="0">
                <a:latin typeface="Arial Rounded MT Bold" pitchFamily="34" charset="0"/>
              </a:rPr>
              <a:t>W Polsce osoby stare stanowią 16% społeczeństwa. Od osiągnięcia wieku emerytalnego kobiety żyją jeszcze ponad 20 lat, a mężczyźni – ponad 12. 75% osób powyżej 60. roku życia jest ciągle mobilnych. 20% osób w wieku 70 lat ma ograniczoną mobilność do otoczenia wokół domu. Co piąta osoba pomiędzy 65. a 69. rokiem życia jest niesprawna, a po 80. – co druga. Szacunkowo przyjmuje się, że około 1,5 mln osób w podeszłym wieku ma ograniczoną mobilność, a 120 tysięcy ciągle leży.</a:t>
            </a:r>
          </a:p>
        </p:txBody>
      </p:sp>
      <p:pic>
        <p:nvPicPr>
          <p:cNvPr id="16387" name="Picture 3" descr="Podobny obraz"/>
          <p:cNvPicPr>
            <a:picLocks noChangeAspect="1" noChangeArrowheads="1"/>
          </p:cNvPicPr>
          <p:nvPr/>
        </p:nvPicPr>
        <p:blipFill>
          <a:blip r:embed="rId2" cstate="print"/>
          <a:srcRect/>
          <a:stretch>
            <a:fillRect/>
          </a:stretch>
        </p:blipFill>
        <p:spPr bwMode="auto">
          <a:xfrm>
            <a:off x="3995936" y="4365104"/>
            <a:ext cx="3354470" cy="2232248"/>
          </a:xfrm>
          <a:prstGeom prst="rect">
            <a:avLst/>
          </a:prstGeom>
          <a:noFill/>
        </p:spPr>
      </p:pic>
    </p:spTree>
  </p:cSld>
  <p:clrMapOvr>
    <a:masterClrMapping/>
  </p:clrMapOvr>
  <p:transition spd="med">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rostokąt 2"/>
          <p:cNvSpPr/>
          <p:nvPr/>
        </p:nvSpPr>
        <p:spPr>
          <a:xfrm>
            <a:off x="395536" y="548680"/>
            <a:ext cx="4572000" cy="4093428"/>
          </a:xfrm>
          <a:prstGeom prst="rect">
            <a:avLst/>
          </a:prstGeom>
        </p:spPr>
        <p:txBody>
          <a:bodyPr>
            <a:spAutoFit/>
          </a:bodyPr>
          <a:lstStyle/>
          <a:p>
            <a:pPr lvl="0" fontAlgn="base">
              <a:spcBef>
                <a:spcPct val="0"/>
              </a:spcBef>
              <a:spcAft>
                <a:spcPct val="0"/>
              </a:spcAft>
            </a:pPr>
            <a:r>
              <a:rPr kumimoji="0" lang="pl-PL" b="1" i="0" u="none" strike="noStrike" cap="none" normalizeH="0" baseline="0" dirty="0" smtClean="0">
                <a:ln>
                  <a:noFill/>
                </a:ln>
                <a:solidFill>
                  <a:srgbClr val="042337"/>
                </a:solidFill>
                <a:effectLst/>
                <a:latin typeface="Arial Rounded MT Bold" pitchFamily="34" charset="0"/>
                <a:cs typeface="Arial" pitchFamily="34" charset="0"/>
              </a:rPr>
              <a:t>Starość objawia się spadkiem zdolności człowieka i jego możliwości ruchowych:</a:t>
            </a:r>
            <a:endParaRPr kumimoji="0" lang="pl-PL" sz="1050" b="1" i="0" u="none" strike="noStrike" cap="none" normalizeH="0" baseline="0" dirty="0" smtClean="0">
              <a:ln>
                <a:noFill/>
              </a:ln>
              <a:solidFill>
                <a:schemeClr val="tx1"/>
              </a:solidFill>
              <a:effectLst/>
              <a:latin typeface="Arial Rounded MT Bold" pitchFamily="34" charset="0"/>
              <a:cs typeface="Arial" pitchFamily="34" charset="0"/>
            </a:endParaRPr>
          </a:p>
          <a:p>
            <a:pPr lvl="0" eaLnBrk="0" fontAlgn="base" hangingPunct="0">
              <a:spcBef>
                <a:spcPct val="0"/>
              </a:spcBef>
              <a:spcAft>
                <a:spcPct val="0"/>
              </a:spcAft>
            </a:pPr>
            <a:r>
              <a:rPr kumimoji="0" lang="pl-PL" sz="800" b="1" i="0" u="none" strike="noStrike" cap="none" normalizeH="0" baseline="0" dirty="0" smtClean="0">
                <a:ln>
                  <a:noFill/>
                </a:ln>
                <a:solidFill>
                  <a:srgbClr val="888888"/>
                </a:solidFill>
                <a:effectLst/>
                <a:latin typeface="Arial Rounded MT Bold" pitchFamily="34" charset="0"/>
                <a:cs typeface="Arial" pitchFamily="34" charset="0"/>
              </a:rPr>
              <a:t>REKLAMA</a:t>
            </a:r>
            <a:endParaRPr kumimoji="0" lang="pl-PL" b="1" i="0" u="none" strike="noStrike" cap="none" normalizeH="0" baseline="0" dirty="0" smtClean="0">
              <a:ln>
                <a:noFill/>
              </a:ln>
              <a:solidFill>
                <a:srgbClr val="042337"/>
              </a:solidFill>
              <a:effectLst/>
              <a:latin typeface="Arial Rounded MT Bold" pitchFamily="34" charset="0"/>
              <a:cs typeface="Arial" pitchFamily="34" charset="0"/>
            </a:endParaRPr>
          </a:p>
          <a:p>
            <a:pPr lvl="0" eaLnBrk="0" fontAlgn="base" hangingPunct="0">
              <a:spcBef>
                <a:spcPct val="0"/>
              </a:spcBef>
              <a:spcAft>
                <a:spcPct val="0"/>
              </a:spcAft>
              <a:buFontTx/>
              <a:buChar char="•"/>
            </a:pPr>
            <a:r>
              <a:rPr kumimoji="0" lang="pl-PL" b="1" i="0" u="none" strike="noStrike" cap="none" normalizeH="0" baseline="0" dirty="0" smtClean="0">
                <a:ln>
                  <a:noFill/>
                </a:ln>
                <a:solidFill>
                  <a:srgbClr val="042337"/>
                </a:solidFill>
                <a:effectLst/>
                <a:latin typeface="Arial Rounded MT Bold" pitchFamily="34" charset="0"/>
                <a:cs typeface="Arial" pitchFamily="34" charset="0"/>
              </a:rPr>
              <a:t>procesy odnowy po wysiłku są wolniejsze i organizm trudniej sie do niego adaptuje,</a:t>
            </a:r>
          </a:p>
          <a:p>
            <a:pPr lvl="0" eaLnBrk="0" fontAlgn="base" hangingPunct="0">
              <a:spcBef>
                <a:spcPct val="0"/>
              </a:spcBef>
              <a:spcAft>
                <a:spcPct val="0"/>
              </a:spcAft>
              <a:buFontTx/>
              <a:buChar char="•"/>
            </a:pPr>
            <a:r>
              <a:rPr kumimoji="0" lang="pl-PL" b="1" i="0" u="none" strike="noStrike" cap="none" normalizeH="0" baseline="0" dirty="0" smtClean="0">
                <a:ln>
                  <a:noFill/>
                </a:ln>
                <a:solidFill>
                  <a:srgbClr val="042337"/>
                </a:solidFill>
                <a:effectLst/>
                <a:latin typeface="Arial Rounded MT Bold" pitchFamily="34" charset="0"/>
                <a:cs typeface="Arial" pitchFamily="34" charset="0"/>
              </a:rPr>
              <a:t>szybkość, gibkość, siła, wytrzymałość, zręczność spadają – uwidacznia się to w codziennych czynnościach,</a:t>
            </a:r>
          </a:p>
          <a:p>
            <a:pPr lvl="0" eaLnBrk="0" fontAlgn="base" hangingPunct="0">
              <a:spcBef>
                <a:spcPct val="0"/>
              </a:spcBef>
              <a:spcAft>
                <a:spcPct val="0"/>
              </a:spcAft>
              <a:buFontTx/>
              <a:buChar char="•"/>
            </a:pPr>
            <a:r>
              <a:rPr kumimoji="0" lang="pl-PL" b="1" i="0" u="none" strike="noStrike" cap="none" normalizeH="0" baseline="0" dirty="0" smtClean="0">
                <a:ln>
                  <a:noFill/>
                </a:ln>
                <a:solidFill>
                  <a:srgbClr val="042337"/>
                </a:solidFill>
                <a:effectLst/>
                <a:latin typeface="Arial Rounded MT Bold" pitchFamily="34" charset="0"/>
                <a:cs typeface="Arial" pitchFamily="34" charset="0"/>
              </a:rPr>
              <a:t>zwalnia się tempo życia i wykonywanych czynności,</a:t>
            </a:r>
          </a:p>
          <a:p>
            <a:pPr lvl="0" eaLnBrk="0" fontAlgn="base" hangingPunct="0">
              <a:spcBef>
                <a:spcPct val="0"/>
              </a:spcBef>
              <a:spcAft>
                <a:spcPct val="0"/>
              </a:spcAft>
              <a:buFontTx/>
              <a:buChar char="•"/>
            </a:pPr>
            <a:r>
              <a:rPr kumimoji="0" lang="pl-PL" b="1" i="0" u="none" strike="noStrike" cap="none" normalizeH="0" baseline="0" dirty="0" smtClean="0">
                <a:ln>
                  <a:noFill/>
                </a:ln>
                <a:solidFill>
                  <a:srgbClr val="042337"/>
                </a:solidFill>
                <a:effectLst/>
                <a:latin typeface="Arial Rounded MT Bold" pitchFamily="34" charset="0"/>
                <a:cs typeface="Arial" pitchFamily="34" charset="0"/>
              </a:rPr>
              <a:t>sygnały wzrokowe, czuciowe i słuchowe są gorzej odbierane,</a:t>
            </a:r>
          </a:p>
          <a:p>
            <a:pPr lvl="0" eaLnBrk="0" fontAlgn="base" hangingPunct="0">
              <a:spcBef>
                <a:spcPct val="0"/>
              </a:spcBef>
              <a:spcAft>
                <a:spcPct val="0"/>
              </a:spcAft>
              <a:buFontTx/>
              <a:buChar char="•"/>
            </a:pPr>
            <a:r>
              <a:rPr kumimoji="0" lang="pl-PL" b="1" i="0" u="none" strike="noStrike" cap="none" normalizeH="0" baseline="0" dirty="0" smtClean="0">
                <a:ln>
                  <a:noFill/>
                </a:ln>
                <a:solidFill>
                  <a:srgbClr val="042337"/>
                </a:solidFill>
                <a:effectLst/>
                <a:latin typeface="Arial Rounded MT Bold" pitchFamily="34" charset="0"/>
                <a:cs typeface="Arial" pitchFamily="34" charset="0"/>
              </a:rPr>
              <a:t>intensywny wysiłek fizyczny sprawia trudność.</a:t>
            </a:r>
          </a:p>
        </p:txBody>
      </p:sp>
      <p:sp>
        <p:nvSpPr>
          <p:cNvPr id="4" name="Prostokąt 3"/>
          <p:cNvSpPr/>
          <p:nvPr/>
        </p:nvSpPr>
        <p:spPr>
          <a:xfrm>
            <a:off x="5364088" y="2204864"/>
            <a:ext cx="2718048" cy="3693319"/>
          </a:xfrm>
          <a:prstGeom prst="rect">
            <a:avLst/>
          </a:prstGeom>
        </p:spPr>
        <p:txBody>
          <a:bodyPr wrap="square">
            <a:spAutoFit/>
          </a:bodyPr>
          <a:lstStyle/>
          <a:p>
            <a:r>
              <a:rPr lang="pl-PL" b="1" dirty="0" smtClean="0">
                <a:latin typeface="Arial Rounded MT Bold" pitchFamily="34" charset="0"/>
              </a:rPr>
              <a:t>U osób starszych aktywność fizyczna jest zazwyczaj na niskim poziomie. Ważne, by w ogóle istniała. Warto gimnastykować się codziennie chociaż 15 minut, spacerować, chodzić na wycieczki, a jeśli to możliwe – pływać czy jeździć na rowerze.</a:t>
            </a:r>
            <a:endParaRPr lang="pl-PL" b="1" dirty="0">
              <a:latin typeface="Arial Rounded MT Bold" pitchFamily="34" charset="0"/>
            </a:endParaRPr>
          </a:p>
        </p:txBody>
      </p:sp>
    </p:spTree>
  </p:cSld>
  <p:clrMapOvr>
    <a:masterClrMapping/>
  </p:clrMapOvr>
  <p:transition spd="med">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692696"/>
            <a:ext cx="8229600" cy="1143000"/>
          </a:xfrm>
        </p:spPr>
        <p:txBody>
          <a:bodyPr>
            <a:noAutofit/>
          </a:bodyPr>
          <a:lstStyle/>
          <a:p>
            <a:r>
              <a:rPr lang="pl-PL" sz="3600" dirty="0" smtClean="0"/>
              <a:t> </a:t>
            </a:r>
            <a:r>
              <a:rPr lang="pl-PL" sz="3600" b="1" i="1" dirty="0">
                <a:latin typeface="Castellar" pitchFamily="18" charset="0"/>
              </a:rPr>
              <a:t>Rehabilitacja ruchowa</a:t>
            </a:r>
            <a:r>
              <a:rPr lang="pl-PL" sz="3600" dirty="0"/>
              <a:t/>
            </a:r>
            <a:br>
              <a:rPr lang="pl-PL" sz="3600" dirty="0"/>
            </a:br>
            <a:r>
              <a:rPr lang="pl-PL" sz="3600" dirty="0" smtClean="0"/>
              <a:t/>
            </a:r>
            <a:br>
              <a:rPr lang="pl-PL" sz="3600" dirty="0" smtClean="0"/>
            </a:br>
            <a:endParaRPr lang="pl-PL" sz="3600" dirty="0"/>
          </a:p>
        </p:txBody>
      </p:sp>
      <p:sp>
        <p:nvSpPr>
          <p:cNvPr id="3" name="Prostokąt 2"/>
          <p:cNvSpPr/>
          <p:nvPr/>
        </p:nvSpPr>
        <p:spPr>
          <a:xfrm>
            <a:off x="251520" y="1484784"/>
            <a:ext cx="8388424" cy="2031325"/>
          </a:xfrm>
          <a:prstGeom prst="rect">
            <a:avLst/>
          </a:prstGeom>
        </p:spPr>
        <p:txBody>
          <a:bodyPr wrap="square">
            <a:spAutoFit/>
          </a:bodyPr>
          <a:lstStyle/>
          <a:p>
            <a:r>
              <a:rPr lang="pl-PL" b="1" dirty="0">
                <a:latin typeface="Arial Rounded MT Bold" pitchFamily="34" charset="0"/>
              </a:rPr>
              <a:t>Umożliwia większą aktywność fizyczną i wydolność ruchową. Dzięki niej osoby starsze mogą wrócić do swoich codziennych zajęć, rodziny, przyjaciół. Mają więcej energii i werwy do życia. Stają się pełnosprawne na co dzień. Przed rozpoczęciem rehabilitacji ruchowej danej osoby należy przeprowadzić z nią wywiad, by dowiedzieć się, jaka jest jej kondycja fizyczna i psychiczna. Dopiero wtedy można wyznaczyć cele do osiągnięcia. Rozróżnia się cztery ich rodzaje:</a:t>
            </a:r>
          </a:p>
        </p:txBody>
      </p:sp>
      <p:sp>
        <p:nvSpPr>
          <p:cNvPr id="4" name="Prostokąt 3"/>
          <p:cNvSpPr/>
          <p:nvPr/>
        </p:nvSpPr>
        <p:spPr>
          <a:xfrm>
            <a:off x="827584" y="3645024"/>
            <a:ext cx="8100392" cy="1200329"/>
          </a:xfrm>
          <a:prstGeom prst="rect">
            <a:avLst/>
          </a:prstGeom>
        </p:spPr>
        <p:txBody>
          <a:bodyPr wrap="square">
            <a:spAutoFit/>
          </a:bodyPr>
          <a:lstStyle/>
          <a:p>
            <a:pPr>
              <a:buFont typeface="Arial" pitchFamily="34" charset="0"/>
              <a:buChar char="•"/>
            </a:pPr>
            <a:r>
              <a:rPr lang="pl-PL" b="1" dirty="0">
                <a:latin typeface="Arial Rounded MT Bold" pitchFamily="34" charset="0"/>
              </a:rPr>
              <a:t>pełne zdrowie,</a:t>
            </a:r>
          </a:p>
          <a:p>
            <a:pPr>
              <a:buFont typeface="Arial" pitchFamily="34" charset="0"/>
              <a:buChar char="•"/>
            </a:pPr>
            <a:r>
              <a:rPr lang="pl-PL" b="1" dirty="0">
                <a:latin typeface="Arial Rounded MT Bold" pitchFamily="34" charset="0"/>
              </a:rPr>
              <a:t>samodzielność,</a:t>
            </a:r>
          </a:p>
          <a:p>
            <a:pPr>
              <a:buFont typeface="Arial" pitchFamily="34" charset="0"/>
              <a:buChar char="•"/>
            </a:pPr>
            <a:r>
              <a:rPr lang="pl-PL" b="1" dirty="0">
                <a:latin typeface="Arial Rounded MT Bold" pitchFamily="34" charset="0"/>
              </a:rPr>
              <a:t>maksymalne usprawnienie,</a:t>
            </a:r>
          </a:p>
          <a:p>
            <a:pPr>
              <a:buFont typeface="Arial" pitchFamily="34" charset="0"/>
              <a:buChar char="•"/>
            </a:pPr>
            <a:r>
              <a:rPr lang="pl-PL" b="1" dirty="0">
                <a:latin typeface="Arial Rounded MT Bold" pitchFamily="34" charset="0"/>
              </a:rPr>
              <a:t>zminimalizowanie dyskomfortu w chorobie</a:t>
            </a:r>
            <a:r>
              <a:rPr lang="pl-PL" b="1" dirty="0" smtClean="0">
                <a:latin typeface="Arial Rounded MT Bold" pitchFamily="34" charset="0"/>
              </a:rPr>
              <a:t>.</a:t>
            </a:r>
            <a:endParaRPr lang="pl-PL" b="1" dirty="0">
              <a:latin typeface="Arial Rounded MT Bold" pitchFamily="34" charset="0"/>
            </a:endParaRPr>
          </a:p>
        </p:txBody>
      </p:sp>
    </p:spTree>
  </p:cSld>
  <p:clrMapOvr>
    <a:masterClrMapping/>
  </p:clrMapOvr>
  <p:transition spd="med">
    <p:newsflash/>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493</Words>
  <Application>Microsoft Office PowerPoint</Application>
  <PresentationFormat>Pokaz na ekranie (4:3)</PresentationFormat>
  <Paragraphs>58</Paragraphs>
  <Slides>15</Slides>
  <Notes>0</Notes>
  <HiddenSlides>0</HiddenSlides>
  <MMClips>0</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Motyw pakietu Office</vt:lpstr>
      <vt:lpstr>Po co nam SPORT?</vt:lpstr>
      <vt:lpstr>Slajd 2</vt:lpstr>
      <vt:lpstr>Slajd 3</vt:lpstr>
      <vt:lpstr>Slajd 4</vt:lpstr>
      <vt:lpstr>Co nam daja cwiczenia? </vt:lpstr>
      <vt:lpstr>W zdrowym ciele zdrowy duch </vt:lpstr>
      <vt:lpstr> Ruch wsród osób starszych </vt:lpstr>
      <vt:lpstr>Slajd 8</vt:lpstr>
      <vt:lpstr> Rehabilitacja ruchowa  </vt:lpstr>
      <vt:lpstr>OTYlOsc I INNE SKUTKI BRAKU AKTYWNOsCI FIZYCZNEJ  </vt:lpstr>
      <vt:lpstr>Slajd 11</vt:lpstr>
      <vt:lpstr>Slajd 12</vt:lpstr>
      <vt:lpstr>Skutki braku aktywnosci fizycznej </vt:lpstr>
      <vt:lpstr>Slajd 14</vt:lpstr>
      <vt:lpstr>Bibliografia: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 co nam SPORT?</dc:title>
  <dc:creator>EGZAMIN</dc:creator>
  <cp:lastModifiedBy>Nauczyciel</cp:lastModifiedBy>
  <cp:revision>7</cp:revision>
  <dcterms:created xsi:type="dcterms:W3CDTF">2019-05-20T10:49:43Z</dcterms:created>
  <dcterms:modified xsi:type="dcterms:W3CDTF">2019-10-21T11:15:15Z</dcterms:modified>
</cp:coreProperties>
</file>