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9"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6" d="100"/>
          <a:sy n="76" d="100"/>
        </p:scale>
        <p:origin x="-90" y="-79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pl-PL" dirty="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407958958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pl-PL" dirty="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pl-PL" dirty="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dirty="0"/>
              <a:t>Click to edit Master text styles</a:t>
            </a:r>
          </a:p>
        </p:txBody>
      </p:sp>
      <p:sp>
        <p:nvSpPr>
          <p:cNvPr id="5" name="Date Placeholder 4"/>
          <p:cNvSpPr>
            <a:spLocks noGrp="1"/>
          </p:cNvSpPr>
          <p:nvPr>
            <p:ph type="dt" sz="half" idx="10"/>
          </p:nvPr>
        </p:nvSpPr>
        <p:spPr/>
        <p:txBody>
          <a:bodyPr/>
          <a:lstStyle/>
          <a:p>
            <a:fld id="{8664C608-40B1-4030-A28D-5B74BC98ADCE}" type="datetimeFigureOut">
              <a:rPr lang="en-US" dirty="0"/>
              <a:pPr/>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3759154479"/>
      </p:ext>
    </p:extLst>
  </p:cSld>
  <p:clrMapOvr>
    <a:masterClrMapping/>
  </p:clrMapOvr>
  <p:transition spd="slow">
    <p:push dir="u"/>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pl-PL" dirty="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dirty="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pl-PL" dirty="0"/>
              <a:t>Click to edit Master text styles</a:t>
            </a:r>
          </a:p>
        </p:txBody>
      </p:sp>
      <p:sp>
        <p:nvSpPr>
          <p:cNvPr id="4" name="Date Placeholder 3"/>
          <p:cNvSpPr>
            <a:spLocks noGrp="1"/>
          </p:cNvSpPr>
          <p:nvPr>
            <p:ph type="dt" sz="half" idx="10"/>
          </p:nvPr>
        </p:nvSpPr>
        <p:spPr/>
        <p:txBody>
          <a:bodyPr/>
          <a:lstStyle/>
          <a:p>
            <a:fld id="{8664C608-40B1-4030-A28D-5B74BC98ADCE}" type="datetimeFigureOut">
              <a:rPr lang="en-US" dirty="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3302240448"/>
      </p:ext>
    </p:extLst>
  </p:cSld>
  <p:clrMapOvr>
    <a:masterClrMapping/>
  </p:clrMapOvr>
  <p:transition spd="slow">
    <p:push dir="u"/>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pl-PL" dirty="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pl-PL" dirty="0"/>
              <a:t>Click to edit Master text styles</a:t>
            </a:r>
          </a:p>
        </p:txBody>
      </p:sp>
      <p:sp>
        <p:nvSpPr>
          <p:cNvPr id="2" name="Date Placeholder 1"/>
          <p:cNvSpPr>
            <a:spLocks noGrp="1"/>
          </p:cNvSpPr>
          <p:nvPr>
            <p:ph type="dt" sz="half" idx="10"/>
          </p:nvPr>
        </p:nvSpPr>
        <p:spPr/>
        <p:txBody>
          <a:bodyPr/>
          <a:lstStyle/>
          <a:p>
            <a:fld id="{8664C608-40B1-4030-A28D-5B74BC98ADCE}" type="datetimeFigureOut">
              <a:rPr lang="en-US" dirty="0"/>
              <a:pPr/>
              <a:t>10/21/2019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1142777967"/>
      </p:ext>
    </p:extLst>
  </p:cSld>
  <p:clrMapOvr>
    <a:masterClrMapping/>
  </p:clrMapOvr>
  <p:transition spd="slow">
    <p:push dir="u"/>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l-PL" dirty="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pl-PL" dirty="0"/>
              <a:t>Click to edit Master text styles</a:t>
            </a:r>
          </a:p>
          <a:p>
            <a:pPr lvl="1"/>
            <a:r>
              <a:rPr lang="pl-PL" dirty="0"/>
              <a:t>Second level</a:t>
            </a:r>
          </a:p>
          <a:p>
            <a:pPr lvl="2"/>
            <a:r>
              <a:rPr lang="pl-PL" dirty="0"/>
              <a:t>Third level</a:t>
            </a:r>
          </a:p>
          <a:p>
            <a:pPr lvl="3"/>
            <a:r>
              <a:rPr lang="pl-PL" dirty="0"/>
              <a:t>Fourth level</a:t>
            </a:r>
          </a:p>
          <a:p>
            <a:pPr lvl="4"/>
            <a:r>
              <a:rPr lang="pl-PL" dirty="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3871917109"/>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pl-PL" dirty="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pl-PL" dirty="0"/>
              <a:t>Click to edit Master text styles</a:t>
            </a:r>
          </a:p>
          <a:p>
            <a:pPr lvl="1"/>
            <a:r>
              <a:rPr lang="pl-PL" dirty="0"/>
              <a:t>Second level</a:t>
            </a:r>
          </a:p>
          <a:p>
            <a:pPr lvl="2"/>
            <a:r>
              <a:rPr lang="pl-PL" dirty="0"/>
              <a:t>Third level</a:t>
            </a:r>
          </a:p>
          <a:p>
            <a:pPr lvl="3"/>
            <a:r>
              <a:rPr lang="pl-PL" dirty="0"/>
              <a:t>Fourth level</a:t>
            </a:r>
          </a:p>
          <a:p>
            <a:pPr lvl="4"/>
            <a:r>
              <a:rPr lang="pl-PL" dirty="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2815777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pl-PL" dirty="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pl-PL" dirty="0"/>
              <a:t>Click to edit Master text styles</a:t>
            </a:r>
          </a:p>
          <a:p>
            <a:pPr lvl="1"/>
            <a:r>
              <a:rPr lang="pl-PL" dirty="0"/>
              <a:t>Second level</a:t>
            </a:r>
          </a:p>
          <a:p>
            <a:pPr lvl="2"/>
            <a:r>
              <a:rPr lang="pl-PL" dirty="0"/>
              <a:t>Third level</a:t>
            </a:r>
          </a:p>
          <a:p>
            <a:pPr lvl="3"/>
            <a:r>
              <a:rPr lang="pl-PL" dirty="0"/>
              <a:t>Fourth level</a:t>
            </a:r>
          </a:p>
          <a:p>
            <a:pPr lvl="4"/>
            <a:r>
              <a:rPr lang="pl-PL" dirty="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394788498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pl-PL" dirty="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dirty="0"/>
              <a:t>Click to edit Master text styles</a:t>
            </a:r>
          </a:p>
        </p:txBody>
      </p:sp>
      <p:sp>
        <p:nvSpPr>
          <p:cNvPr id="4" name="Date Placeholder 3"/>
          <p:cNvSpPr>
            <a:spLocks noGrp="1"/>
          </p:cNvSpPr>
          <p:nvPr>
            <p:ph type="dt" sz="half" idx="10"/>
          </p:nvPr>
        </p:nvSpPr>
        <p:spPr/>
        <p:txBody>
          <a:bodyPr/>
          <a:lstStyle/>
          <a:p>
            <a:fld id="{C6F822A4-8DA6-4447-9B1F-C5DB58435268}" type="datetimeFigureOut">
              <a:rPr lang="en-US" dirty="0"/>
              <a:pPr/>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153953339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l-PL" dirty="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pl-PL" dirty="0"/>
              <a:t>Click to edit Master text styles</a:t>
            </a:r>
          </a:p>
          <a:p>
            <a:pPr lvl="1"/>
            <a:r>
              <a:rPr lang="pl-PL" dirty="0"/>
              <a:t>Second level</a:t>
            </a:r>
          </a:p>
          <a:p>
            <a:pPr lvl="2"/>
            <a:r>
              <a:rPr lang="pl-PL" dirty="0"/>
              <a:t>Third level</a:t>
            </a:r>
          </a:p>
          <a:p>
            <a:pPr lvl="3"/>
            <a:r>
              <a:rPr lang="pl-PL" dirty="0"/>
              <a:t>Fourth level</a:t>
            </a:r>
          </a:p>
          <a:p>
            <a:pPr lvl="4"/>
            <a:r>
              <a:rPr lang="pl-PL" dirty="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pl-PL" dirty="0"/>
              <a:t>Click to edit Master text styles</a:t>
            </a:r>
          </a:p>
          <a:p>
            <a:pPr lvl="1"/>
            <a:r>
              <a:rPr lang="pl-PL" dirty="0"/>
              <a:t>Second level</a:t>
            </a:r>
          </a:p>
          <a:p>
            <a:pPr lvl="2"/>
            <a:r>
              <a:rPr lang="pl-PL" dirty="0"/>
              <a:t>Third level</a:t>
            </a:r>
          </a:p>
          <a:p>
            <a:pPr lvl="3"/>
            <a:r>
              <a:rPr lang="pl-PL" dirty="0"/>
              <a:t>Fourth level</a:t>
            </a:r>
          </a:p>
          <a:p>
            <a:pPr lvl="4"/>
            <a:r>
              <a:rPr lang="pl-PL" dirty="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pPr/>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402711866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pl-PL" dirty="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pl-PL" dirty="0"/>
              <a:t>Click to edit Master text styles</a:t>
            </a:r>
          </a:p>
          <a:p>
            <a:pPr lvl="1"/>
            <a:r>
              <a:rPr lang="pl-PL" dirty="0"/>
              <a:t>Second level</a:t>
            </a:r>
          </a:p>
          <a:p>
            <a:pPr lvl="2"/>
            <a:r>
              <a:rPr lang="pl-PL" dirty="0"/>
              <a:t>Third level</a:t>
            </a:r>
          </a:p>
          <a:p>
            <a:pPr lvl="3"/>
            <a:r>
              <a:rPr lang="pl-PL" dirty="0"/>
              <a:t>Fourth level</a:t>
            </a:r>
          </a:p>
          <a:p>
            <a:pPr lvl="4"/>
            <a:r>
              <a:rPr lang="pl-PL" dirty="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pl-PL" dirty="0"/>
              <a:t>Click to edit Master text styles</a:t>
            </a:r>
          </a:p>
          <a:p>
            <a:pPr lvl="1"/>
            <a:r>
              <a:rPr lang="pl-PL" dirty="0"/>
              <a:t>Second level</a:t>
            </a:r>
          </a:p>
          <a:p>
            <a:pPr lvl="2"/>
            <a:r>
              <a:rPr lang="pl-PL" dirty="0"/>
              <a:t>Third level</a:t>
            </a:r>
          </a:p>
          <a:p>
            <a:pPr lvl="3"/>
            <a:r>
              <a:rPr lang="pl-PL" dirty="0"/>
              <a:t>Fourth level</a:t>
            </a:r>
          </a:p>
          <a:p>
            <a:pPr lvl="4"/>
            <a:r>
              <a:rPr lang="pl-PL" dirty="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pPr/>
              <a:t>10/21/2019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16823378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l-PL" dirty="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pPr/>
              <a:t>10/21/2019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246485667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pPr/>
              <a:t>10/21/2019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91305705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pl-PL" dirty="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pl-PL" dirty="0"/>
              <a:t>Click to edit Master text styles</a:t>
            </a:r>
          </a:p>
          <a:p>
            <a:pPr lvl="1"/>
            <a:r>
              <a:rPr lang="pl-PL" dirty="0"/>
              <a:t>Second level</a:t>
            </a:r>
          </a:p>
          <a:p>
            <a:pPr lvl="2"/>
            <a:r>
              <a:rPr lang="pl-PL" dirty="0"/>
              <a:t>Third level</a:t>
            </a:r>
          </a:p>
          <a:p>
            <a:pPr lvl="3"/>
            <a:r>
              <a:rPr lang="pl-PL" dirty="0"/>
              <a:t>Fourth level</a:t>
            </a:r>
          </a:p>
          <a:p>
            <a:pPr lvl="4"/>
            <a:r>
              <a:rPr lang="pl-PL" dirty="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dirty="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pPr/>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100391517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pl-PL" dirty="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pl-PL" dirty="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dirty="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8664C608-40B1-4030-A28D-5B74BC98ADCE}" type="datetimeFigureOut">
              <a:rPr lang="en-US" dirty="0"/>
              <a:pPr/>
              <a:t>10/21/2019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3440914928"/>
      </p:ext>
    </p:extLst>
  </p:cSld>
  <p:clrMapOvr>
    <a:masterClrMapping/>
  </p:clrMapOvr>
  <p:transition spd="slow">
    <p:push dir="u"/>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pl-PL" dirty="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pl-PL" dirty="0"/>
              <a:t>Click to edit Master text styles</a:t>
            </a:r>
          </a:p>
          <a:p>
            <a:pPr lvl="1"/>
            <a:r>
              <a:rPr lang="pl-PL" dirty="0"/>
              <a:t>Second level</a:t>
            </a:r>
          </a:p>
          <a:p>
            <a:pPr lvl="2"/>
            <a:r>
              <a:rPr lang="pl-PL" dirty="0"/>
              <a:t>Third level</a:t>
            </a:r>
          </a:p>
          <a:p>
            <a:pPr lvl="3"/>
            <a:r>
              <a:rPr lang="pl-PL" dirty="0"/>
              <a:t>Fourth level</a:t>
            </a:r>
          </a:p>
          <a:p>
            <a:pPr lvl="4"/>
            <a:r>
              <a:rPr lang="pl-PL" dirty="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8664C608-40B1-4030-A28D-5B74BC98ADCE}" type="datetimeFigureOut">
              <a:rPr lang="en-US" dirty="0"/>
              <a:pPr/>
              <a:t>10/21/2019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2082502998"/>
      </p:ext>
    </p:extLst>
  </p:cSld>
  <p:clrMap bg1="dk1" tx1="lt1" bg2="dk2" tx2="lt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Lst>
  <p:transition spd="slow">
    <p:push dir="u"/>
  </p:transition>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80559" y="1286935"/>
            <a:ext cx="9638153" cy="2668377"/>
          </a:xfrm>
          <a:effectLst/>
        </p:spPr>
        <p:txBody>
          <a:bodyPr>
            <a:normAutofit/>
          </a:bodyPr>
          <a:lstStyle/>
          <a:p>
            <a:pPr algn="ctr"/>
            <a:r>
              <a:rPr lang="en-US" sz="8000" dirty="0">
                <a:solidFill>
                  <a:schemeClr val="tx1"/>
                </a:solidFill>
              </a:rPr>
              <a:t>Po co </a:t>
            </a:r>
            <a:r>
              <a:rPr lang="en-US" sz="8000" dirty="0" err="1">
                <a:solidFill>
                  <a:schemeClr val="tx1"/>
                </a:solidFill>
              </a:rPr>
              <a:t>nam</a:t>
            </a:r>
            <a:r>
              <a:rPr lang="en-US" sz="8000" dirty="0">
                <a:solidFill>
                  <a:schemeClr val="tx1"/>
                </a:solidFill>
              </a:rPr>
              <a:t> sport?</a:t>
            </a:r>
            <a:endParaRPr lang="en-US" sz="8000" dirty="0">
              <a:solidFill>
                <a:schemeClr val="tx1"/>
              </a:solidFill>
              <a:latin typeface="Rockwell Condensed"/>
            </a:endParaRPr>
          </a:p>
        </p:txBody>
      </p:sp>
      <p:sp>
        <p:nvSpPr>
          <p:cNvPr id="3" name="Subtitle 2"/>
          <p:cNvSpPr>
            <a:spLocks noGrp="1"/>
          </p:cNvSpPr>
          <p:nvPr>
            <p:ph type="subTitle" idx="1"/>
          </p:nvPr>
        </p:nvSpPr>
        <p:spPr>
          <a:xfrm>
            <a:off x="1280559" y="4116179"/>
            <a:ext cx="9638153" cy="1599642"/>
          </a:xfrm>
          <a:effectLst/>
        </p:spPr>
        <p:txBody>
          <a:bodyPr>
            <a:normAutofit/>
          </a:bodyPr>
          <a:lstStyle/>
          <a:p>
            <a:pPr algn="ctr"/>
            <a:endParaRPr lang="en-US"/>
          </a:p>
        </p:txBody>
      </p:sp>
    </p:spTree>
    <p:extLst>
      <p:ext uri="{BB962C8B-B14F-4D97-AF65-F5344CB8AC3E}">
        <p14:creationId xmlns:p14="http://schemas.microsoft.com/office/powerpoint/2010/main" xmlns="" val="387934632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4A9FEF-3BB3-446C-895F-7BF48CBE3B5F}"/>
              </a:ext>
            </a:extLst>
          </p:cNvPr>
          <p:cNvSpPr>
            <a:spLocks noGrp="1"/>
          </p:cNvSpPr>
          <p:nvPr>
            <p:ph type="title"/>
          </p:nvPr>
        </p:nvSpPr>
        <p:spPr/>
        <p:txBody>
          <a:bodyPr>
            <a:normAutofit/>
          </a:bodyPr>
          <a:lstStyle/>
          <a:p>
            <a:r>
              <a:rPr lang="pl-PL" dirty="0">
                <a:latin typeface="Times New Roman"/>
                <a:cs typeface="Times New Roman"/>
              </a:rPr>
              <a:t>8.Endorfiny!</a:t>
            </a:r>
            <a:endParaRPr lang="pl-PL">
              <a:latin typeface="Times New Roman"/>
              <a:cs typeface="Times New Roman"/>
            </a:endParaRPr>
          </a:p>
        </p:txBody>
      </p:sp>
      <p:sp>
        <p:nvSpPr>
          <p:cNvPr id="3" name="Content Placeholder 2">
            <a:extLst>
              <a:ext uri="{FF2B5EF4-FFF2-40B4-BE49-F238E27FC236}">
                <a16:creationId xmlns:a16="http://schemas.microsoft.com/office/drawing/2014/main" xmlns="" id="{B2AE415C-3804-4F95-A8AE-9872378BAD46}"/>
              </a:ext>
            </a:extLst>
          </p:cNvPr>
          <p:cNvSpPr>
            <a:spLocks noGrp="1"/>
          </p:cNvSpPr>
          <p:nvPr>
            <p:ph idx="1"/>
          </p:nvPr>
        </p:nvSpPr>
        <p:spPr>
          <a:xfrm>
            <a:off x="804336" y="2413000"/>
            <a:ext cx="4281280" cy="3790350"/>
          </a:xfrm>
        </p:spPr>
        <p:txBody>
          <a:bodyPr vert="horz" lIns="91440" tIns="45720" rIns="91440" bIns="45720" rtlCol="0" anchor="ctr">
            <a:noAutofit/>
          </a:bodyPr>
          <a:lstStyle/>
          <a:p>
            <a:r>
              <a:rPr lang="pl-PL" sz="2100" dirty="0">
                <a:latin typeface="Times New Roman"/>
                <a:ea typeface="+mn-lt"/>
                <a:cs typeface="+mn-lt"/>
              </a:rPr>
              <a:t>W czasie ćwiczeń obserwuje się wzrost wydzielania endogennych peptydów opioidowych (znanych powszechnie jako endorfiny). Mogą one zmniejszać odczuwanie bólu mięśni jak i ogólne odczucie ciężkości pracy. To właśnie endorfiny sprawiają, że po wysiłku jesteś w dobrym nastroju i masz uczucie zadowolenia. </a:t>
            </a:r>
            <a:br>
              <a:rPr lang="pl-PL" sz="2100" dirty="0">
                <a:latin typeface="Times New Roman"/>
                <a:ea typeface="+mn-lt"/>
                <a:cs typeface="+mn-lt"/>
              </a:rPr>
            </a:br>
            <a:endParaRPr lang="pl-PL" sz="2100" dirty="0">
              <a:latin typeface="Times New Roman"/>
              <a:ea typeface="+mn-lt"/>
              <a:cs typeface="+mn-lt"/>
            </a:endParaRPr>
          </a:p>
        </p:txBody>
      </p:sp>
      <p:pic>
        <p:nvPicPr>
          <p:cNvPr id="8" name="Picture 8" descr="Obraz zawierający drzewo, osoba, kobieta, zewnętrzne&#10;&#10;Opis wygenerowany przy bardzo wysokim poziomie pewności">
            <a:extLst>
              <a:ext uri="{FF2B5EF4-FFF2-40B4-BE49-F238E27FC236}">
                <a16:creationId xmlns:a16="http://schemas.microsoft.com/office/drawing/2014/main" xmlns="" id="{30F2C6EB-418D-4533-8150-73AACC579EAC}"/>
              </a:ext>
            </a:extLst>
          </p:cNvPr>
          <p:cNvPicPr>
            <a:picLocks noChangeAspect="1"/>
          </p:cNvPicPr>
          <p:nvPr/>
        </p:nvPicPr>
        <p:blipFill>
          <a:blip r:embed="rId2"/>
          <a:stretch>
            <a:fillRect/>
          </a:stretch>
        </p:blipFill>
        <p:spPr>
          <a:xfrm>
            <a:off x="6482174" y="2786811"/>
            <a:ext cx="4551872" cy="2810566"/>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xmlns="" val="387861379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8">
            <a:extLst>
              <a:ext uri="{FF2B5EF4-FFF2-40B4-BE49-F238E27FC236}">
                <a16:creationId xmlns:a16="http://schemas.microsoft.com/office/drawing/2014/main" xmlns="" id="{5940F547-7206-4401-94FB-F8421915D8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Obraz zawierający osoba, mężczyzna, zewnętrzne, starsze&#10;&#10;Opis wygenerowany przy bardzo wysokim poziomie pewności">
            <a:extLst>
              <a:ext uri="{FF2B5EF4-FFF2-40B4-BE49-F238E27FC236}">
                <a16:creationId xmlns:a16="http://schemas.microsoft.com/office/drawing/2014/main" xmlns="" id="{340940AC-2B84-430C-8D05-C0E3C3E91758}"/>
              </a:ext>
            </a:extLst>
          </p:cNvPr>
          <p:cNvPicPr>
            <a:picLocks noChangeAspect="1"/>
          </p:cNvPicPr>
          <p:nvPr/>
        </p:nvPicPr>
        <p:blipFill rotWithShape="1">
          <a:blip r:embed="rId2">
            <a:alphaModFix amt="40000"/>
          </a:blip>
          <a:srcRect t="14773"/>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xmlns="" id="{E1D91CAA-BB82-4CF2-94E0-BE7D2AB1180F}"/>
              </a:ext>
            </a:extLst>
          </p:cNvPr>
          <p:cNvSpPr>
            <a:spLocks noGrp="1"/>
          </p:cNvSpPr>
          <p:nvPr>
            <p:ph idx="1"/>
          </p:nvPr>
        </p:nvSpPr>
        <p:spPr>
          <a:xfrm>
            <a:off x="818712" y="2222287"/>
            <a:ext cx="10554574" cy="3636511"/>
          </a:xfrm>
        </p:spPr>
        <p:txBody>
          <a:bodyPr vert="horz" lIns="91440" tIns="45720" rIns="91440" bIns="45720" rtlCol="0" anchor="ctr">
            <a:noAutofit/>
          </a:bodyPr>
          <a:lstStyle/>
          <a:p>
            <a:pPr marL="0" indent="0">
              <a:buNone/>
            </a:pPr>
            <a:r>
              <a:rPr lang="pl-PL" sz="2800" dirty="0">
                <a:latin typeface="Times New Roman"/>
                <a:ea typeface="+mn-lt"/>
                <a:cs typeface="+mn-lt"/>
              </a:rPr>
              <a:t>Systematyczny wysiłek fizyczny to warunek zdrowia w każdym wieku. Osoby dorosłe dzięki ćwiczeniom osiągają optymalną wydolność psychofizyczną i unikają schorzeń związanych z deficytem ruchu. Wysportowane dzieci i młodzież rozwijają się prawidłowo, a seniorzy mogą liczyć na spowolnienie procesów inwolucyjnych, sprawność fizyczną i umysłową oraz niezależność.</a:t>
            </a:r>
            <a:endParaRPr lang="pl-PL" sz="2800">
              <a:latin typeface="Times New Roman"/>
              <a:cs typeface="Times New Roman"/>
            </a:endParaRPr>
          </a:p>
          <a:p>
            <a:endParaRPr lang="pl-PL" dirty="0">
              <a:ea typeface="+mn-lt"/>
              <a:cs typeface="+mn-lt"/>
            </a:endParaRPr>
          </a:p>
        </p:txBody>
      </p:sp>
      <p:sp>
        <p:nvSpPr>
          <p:cNvPr id="2" name="Title 1">
            <a:extLst>
              <a:ext uri="{FF2B5EF4-FFF2-40B4-BE49-F238E27FC236}">
                <a16:creationId xmlns:a16="http://schemas.microsoft.com/office/drawing/2014/main" xmlns="" id="{126FC4EC-3E7E-45EE-BB08-CA1D315CF237}"/>
              </a:ext>
            </a:extLst>
          </p:cNvPr>
          <p:cNvSpPr>
            <a:spLocks noGrp="1"/>
          </p:cNvSpPr>
          <p:nvPr>
            <p:ph type="title"/>
          </p:nvPr>
        </p:nvSpPr>
        <p:spPr>
          <a:xfrm flipV="1">
            <a:off x="509131" y="7212316"/>
            <a:ext cx="80514" cy="87184"/>
          </a:xfrm>
        </p:spPr>
        <p:txBody>
          <a:bodyPr>
            <a:normAutofit fontScale="90000"/>
          </a:bodyPr>
          <a:lstStyle/>
          <a:p>
            <a:endParaRPr lang="pl-PL"/>
          </a:p>
        </p:txBody>
      </p:sp>
    </p:spTree>
    <p:extLst>
      <p:ext uri="{BB962C8B-B14F-4D97-AF65-F5344CB8AC3E}">
        <p14:creationId xmlns:p14="http://schemas.microsoft.com/office/powerpoint/2010/main" xmlns="" val="211963598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1C1E34-AE15-4354-97D3-B2952E8C3701}"/>
              </a:ext>
            </a:extLst>
          </p:cNvPr>
          <p:cNvSpPr>
            <a:spLocks noGrp="1"/>
          </p:cNvSpPr>
          <p:nvPr>
            <p:ph type="title"/>
          </p:nvPr>
        </p:nvSpPr>
        <p:spPr>
          <a:xfrm>
            <a:off x="1280559" y="1286935"/>
            <a:ext cx="9638153" cy="2668377"/>
          </a:xfrm>
          <a:effectLst/>
        </p:spPr>
        <p:txBody>
          <a:bodyPr vert="horz" lIns="91440" tIns="45720" rIns="91440" bIns="45720" rtlCol="0" anchor="b">
            <a:normAutofit/>
          </a:bodyPr>
          <a:lstStyle/>
          <a:p>
            <a:pPr algn="ctr"/>
            <a:r>
              <a:rPr lang="en-US" sz="9600" dirty="0">
                <a:solidFill>
                  <a:schemeClr val="tx1"/>
                </a:solidFill>
              </a:rPr>
              <a:t>KONIEC!</a:t>
            </a:r>
          </a:p>
        </p:txBody>
      </p:sp>
      <p:sp>
        <p:nvSpPr>
          <p:cNvPr id="3" name="Content Placeholder 2">
            <a:extLst>
              <a:ext uri="{FF2B5EF4-FFF2-40B4-BE49-F238E27FC236}">
                <a16:creationId xmlns:a16="http://schemas.microsoft.com/office/drawing/2014/main" xmlns="" id="{D27F1E40-72FE-4981-A77E-8EEA3801B18C}"/>
              </a:ext>
            </a:extLst>
          </p:cNvPr>
          <p:cNvSpPr>
            <a:spLocks noGrp="1"/>
          </p:cNvSpPr>
          <p:nvPr>
            <p:ph idx="1"/>
          </p:nvPr>
        </p:nvSpPr>
        <p:spPr>
          <a:xfrm>
            <a:off x="1280559" y="4418103"/>
            <a:ext cx="9638153" cy="1297718"/>
          </a:xfrm>
          <a:effectLst/>
        </p:spPr>
        <p:txBody>
          <a:bodyPr vert="horz" lIns="91440" tIns="45720" rIns="91440" bIns="45720" rtlCol="0" anchor="t">
            <a:normAutofit/>
          </a:bodyPr>
          <a:lstStyle/>
          <a:p>
            <a:pPr marL="0" indent="0" algn="ctr">
              <a:buNone/>
            </a:pPr>
            <a:r>
              <a:rPr lang="en-US"/>
              <a:t>Wykonała: Kamila Chmarny 3A</a:t>
            </a:r>
          </a:p>
        </p:txBody>
      </p:sp>
    </p:spTree>
    <p:extLst>
      <p:ext uri="{BB962C8B-B14F-4D97-AF65-F5344CB8AC3E}">
        <p14:creationId xmlns:p14="http://schemas.microsoft.com/office/powerpoint/2010/main" xmlns="" val="388679411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6CABBB-56D1-4C40-8F68-B1C3F5EC2504}"/>
              </a:ext>
            </a:extLst>
          </p:cNvPr>
          <p:cNvSpPr>
            <a:spLocks noGrp="1"/>
          </p:cNvSpPr>
          <p:nvPr>
            <p:ph type="title"/>
          </p:nvPr>
        </p:nvSpPr>
        <p:spPr/>
        <p:txBody>
          <a:bodyPr>
            <a:normAutofit/>
          </a:bodyPr>
          <a:lstStyle/>
          <a:p>
            <a:pPr algn="ctr"/>
            <a:r>
              <a:rPr lang="pl-PL" sz="4400" dirty="0">
                <a:latin typeface="Times New Roman"/>
                <a:cs typeface="Times New Roman"/>
              </a:rPr>
              <a:t>Dlaczego brakuje nam ruchu?</a:t>
            </a:r>
          </a:p>
        </p:txBody>
      </p:sp>
      <p:sp>
        <p:nvSpPr>
          <p:cNvPr id="3" name="Content Placeholder 2">
            <a:extLst>
              <a:ext uri="{FF2B5EF4-FFF2-40B4-BE49-F238E27FC236}">
                <a16:creationId xmlns:a16="http://schemas.microsoft.com/office/drawing/2014/main" xmlns="" id="{413A66D9-C128-405D-A590-2E4FF327D823}"/>
              </a:ext>
            </a:extLst>
          </p:cNvPr>
          <p:cNvSpPr>
            <a:spLocks noGrp="1"/>
          </p:cNvSpPr>
          <p:nvPr>
            <p:ph idx="1"/>
          </p:nvPr>
        </p:nvSpPr>
        <p:spPr/>
        <p:txBody>
          <a:bodyPr vert="horz" lIns="91440" tIns="45720" rIns="91440" bIns="45720" rtlCol="0" anchor="t">
            <a:noAutofit/>
          </a:bodyPr>
          <a:lstStyle/>
          <a:p>
            <a:r>
              <a:rPr lang="pl-PL" sz="2400" dirty="0">
                <a:latin typeface="Times New Roman"/>
                <a:ea typeface="+mn-lt"/>
                <a:cs typeface="+mn-lt"/>
              </a:rPr>
              <a:t>Życie współczesnego człowieka znacznie różni się od życia, jakie wiedli ludzie jeszcze 50 czy 100 lat temu. Postęp technologiczny stworzył liczne udogodnienia dla człowieka. Przemieszczamy się również o wiele łatwiej niż kiedyś – autobusy, samochody, samoloty – coraz mniej ludzi chodzi piechotą, mało kto codziennie korzysta z roweru. Zresztą, nawet nie potrzebujemy się już tak często przemieszczać. Kiedyś ludzie, żeby zdobyć pożywienie musieli udać się na polowanie, lub zająć się uprawą roli czy też hodowlą zwierząt. Wszystko to wymagało ciągłego poruszania się. Dziś wsiadamy w auto i jedziemy do supermarketu na zakupy lub do restauracji na kolację. Czynniki te sprawiają, że coraz mniej się ruszamy, a przecież ruch jest jednym z elementów niezbędnych do utrzymania zdrowia i dobrego samopoczucia. </a:t>
            </a:r>
            <a:endParaRPr lang="pl-PL" sz="2400" dirty="0">
              <a:latin typeface="Times New Roman"/>
            </a:endParaRPr>
          </a:p>
        </p:txBody>
      </p:sp>
    </p:spTree>
    <p:extLst>
      <p:ext uri="{BB962C8B-B14F-4D97-AF65-F5344CB8AC3E}">
        <p14:creationId xmlns:p14="http://schemas.microsoft.com/office/powerpoint/2010/main" xmlns="" val="247981953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759427-8DB8-405B-BFFC-47986ED9AF93}"/>
              </a:ext>
            </a:extLst>
          </p:cNvPr>
          <p:cNvSpPr>
            <a:spLocks noGrp="1"/>
          </p:cNvSpPr>
          <p:nvPr>
            <p:ph type="title"/>
          </p:nvPr>
        </p:nvSpPr>
        <p:spPr>
          <a:xfrm>
            <a:off x="810000" y="447188"/>
            <a:ext cx="10571998" cy="970450"/>
          </a:xfrm>
        </p:spPr>
        <p:txBody>
          <a:bodyPr>
            <a:normAutofit/>
          </a:bodyPr>
          <a:lstStyle/>
          <a:p>
            <a:r>
              <a:rPr lang="pl-PL" dirty="0">
                <a:latin typeface="Times New Roman"/>
                <a:cs typeface="Times New Roman"/>
              </a:rPr>
              <a:t>1.Mocne serce</a:t>
            </a:r>
            <a:endParaRPr lang="pl-PL">
              <a:latin typeface="Times New Roman"/>
              <a:cs typeface="Times New Roman"/>
            </a:endParaRPr>
          </a:p>
        </p:txBody>
      </p:sp>
      <p:sp>
        <p:nvSpPr>
          <p:cNvPr id="3" name="Content Placeholder 2">
            <a:extLst>
              <a:ext uri="{FF2B5EF4-FFF2-40B4-BE49-F238E27FC236}">
                <a16:creationId xmlns:a16="http://schemas.microsoft.com/office/drawing/2014/main" xmlns="" id="{032C8585-0AD3-473D-82C2-6C88ED73AD3F}"/>
              </a:ext>
            </a:extLst>
          </p:cNvPr>
          <p:cNvSpPr>
            <a:spLocks noGrp="1"/>
          </p:cNvSpPr>
          <p:nvPr>
            <p:ph idx="1"/>
          </p:nvPr>
        </p:nvSpPr>
        <p:spPr>
          <a:xfrm>
            <a:off x="804336" y="2413000"/>
            <a:ext cx="5689597" cy="4077897"/>
          </a:xfrm>
        </p:spPr>
        <p:txBody>
          <a:bodyPr vert="horz" lIns="91440" tIns="45720" rIns="91440" bIns="45720" rtlCol="0" anchor="ctr">
            <a:noAutofit/>
          </a:bodyPr>
          <a:lstStyle/>
          <a:p>
            <a:r>
              <a:rPr lang="pl-PL" sz="2000" dirty="0">
                <a:latin typeface="Times New Roman"/>
                <a:ea typeface="+mn-lt"/>
                <a:cs typeface="+mn-lt"/>
              </a:rPr>
              <a:t>Ruch wywołuje w organizmie szereg procesów i zmian. Zmiany te zależą od rodzaju ćwiczeń, ich intensywności i czasu trwania. Regularne ćwiczenia fizyczne mają korzystny wpływ na układ sercowo-naczyniowy. Już po kilku tygodniach treningu zmniejsza się spoczynkowa częstość skurczów serca, a przy tym wzrasta objętość i masa mięśnia sercowego. Oznacza to, że serce jest silniejsze i przy jednym „uderzeniu” może przepompować więcej krwi, dzięki czemu jest bardziej wydajne i może pracować wolniej. Poprawia się też unaczynienie serca, co w praktyce oznacza zmniejszenie ryzyka zawału. </a:t>
            </a:r>
            <a:br>
              <a:rPr lang="pl-PL" sz="2000" dirty="0">
                <a:latin typeface="Times New Roman"/>
                <a:ea typeface="+mn-lt"/>
                <a:cs typeface="+mn-lt"/>
              </a:rPr>
            </a:br>
            <a:endParaRPr lang="pl-PL" sz="2000">
              <a:ea typeface="+mn-lt"/>
              <a:cs typeface="+mn-lt"/>
            </a:endParaRPr>
          </a:p>
        </p:txBody>
      </p:sp>
      <p:pic>
        <p:nvPicPr>
          <p:cNvPr id="6" name="Picture 6">
            <a:extLst>
              <a:ext uri="{FF2B5EF4-FFF2-40B4-BE49-F238E27FC236}">
                <a16:creationId xmlns:a16="http://schemas.microsoft.com/office/drawing/2014/main" xmlns="" id="{0FFED4B6-19A1-4374-8F75-32385F5707AE}"/>
              </a:ext>
            </a:extLst>
          </p:cNvPr>
          <p:cNvPicPr>
            <a:picLocks noChangeAspect="1"/>
          </p:cNvPicPr>
          <p:nvPr/>
        </p:nvPicPr>
        <p:blipFill rotWithShape="1">
          <a:blip r:embed="rId2"/>
          <a:srcRect l="24104" r="8448"/>
          <a:stretch/>
        </p:blipFill>
        <p:spPr>
          <a:xfrm>
            <a:off x="7459724" y="2697024"/>
            <a:ext cx="3761326" cy="313391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xmlns="" val="365407767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AFEE0A-8640-45D9-997F-E58AC7DA7FC4}"/>
              </a:ext>
            </a:extLst>
          </p:cNvPr>
          <p:cNvSpPr>
            <a:spLocks noGrp="1"/>
          </p:cNvSpPr>
          <p:nvPr>
            <p:ph type="title"/>
          </p:nvPr>
        </p:nvSpPr>
        <p:spPr>
          <a:xfrm>
            <a:off x="810000" y="447188"/>
            <a:ext cx="10571998" cy="970450"/>
          </a:xfrm>
        </p:spPr>
        <p:txBody>
          <a:bodyPr>
            <a:normAutofit/>
          </a:bodyPr>
          <a:lstStyle/>
          <a:p>
            <a:r>
              <a:rPr lang="pl-PL">
                <a:latin typeface="Times New Roman"/>
                <a:cs typeface="Times New Roman"/>
              </a:rPr>
              <a:t>2.Silne mięśnie i zdrowe kości</a:t>
            </a:r>
          </a:p>
        </p:txBody>
      </p:sp>
      <p:sp>
        <p:nvSpPr>
          <p:cNvPr id="3" name="Content Placeholder 2">
            <a:extLst>
              <a:ext uri="{FF2B5EF4-FFF2-40B4-BE49-F238E27FC236}">
                <a16:creationId xmlns:a16="http://schemas.microsoft.com/office/drawing/2014/main" xmlns="" id="{D2EFC923-0290-4CE7-AFDB-644F242B7F69}"/>
              </a:ext>
            </a:extLst>
          </p:cNvPr>
          <p:cNvSpPr>
            <a:spLocks noGrp="1"/>
          </p:cNvSpPr>
          <p:nvPr>
            <p:ph idx="1"/>
          </p:nvPr>
        </p:nvSpPr>
        <p:spPr>
          <a:xfrm>
            <a:off x="804336" y="2413000"/>
            <a:ext cx="5502691" cy="3991633"/>
          </a:xfrm>
        </p:spPr>
        <p:txBody>
          <a:bodyPr vert="horz" lIns="91440" tIns="45720" rIns="91440" bIns="45720" rtlCol="0" anchor="ctr">
            <a:noAutofit/>
          </a:bodyPr>
          <a:lstStyle/>
          <a:p>
            <a:r>
              <a:rPr lang="pl-PL" sz="2000" dirty="0">
                <a:latin typeface="Times New Roman"/>
                <a:ea typeface="+mn-lt"/>
                <a:cs typeface="+mn-lt"/>
              </a:rPr>
              <a:t>Dalsze korzyści można zaobserwować w mięśniach i układzie kostnym. Na skutek ćwiczeń, siła mięśni, w tym mięśni odpowiedzialnych za utrzymanie prawidłowej postawy ciała wzrasta, co zapobiega wadom postawy w młodym wieku, a w późniejszym okresie pozwala uniknąć dolegliwości bólowych kręgosłupa. Stawy pod wpływem ruchu stają się lepiej ukrwione i odżywione, pobudza się czynność kaletek maziowych. Jeżeli chodzi o kości, to ich masa i gęstość wzrasta. Jest to bardzo ważne w profilaktyce osteoporozy. </a:t>
            </a:r>
            <a:r>
              <a:rPr lang="pl-PL" sz="2000" dirty="0">
                <a:ea typeface="+mn-lt"/>
                <a:cs typeface="+mn-lt"/>
              </a:rPr>
              <a:t/>
            </a:r>
            <a:br>
              <a:rPr lang="pl-PL" sz="2000" dirty="0">
                <a:ea typeface="+mn-lt"/>
                <a:cs typeface="+mn-lt"/>
              </a:rPr>
            </a:br>
            <a:endParaRPr lang="pl-PL" sz="2000">
              <a:ea typeface="+mn-lt"/>
              <a:cs typeface="+mn-lt"/>
            </a:endParaRPr>
          </a:p>
        </p:txBody>
      </p:sp>
      <p:pic>
        <p:nvPicPr>
          <p:cNvPr id="4" name="Picture 4">
            <a:extLst>
              <a:ext uri="{FF2B5EF4-FFF2-40B4-BE49-F238E27FC236}">
                <a16:creationId xmlns:a16="http://schemas.microsoft.com/office/drawing/2014/main" xmlns="" id="{9C8A5B7E-27AB-4DBA-8695-5823648ED450}"/>
              </a:ext>
            </a:extLst>
          </p:cNvPr>
          <p:cNvPicPr>
            <a:picLocks noChangeAspect="1"/>
          </p:cNvPicPr>
          <p:nvPr/>
        </p:nvPicPr>
        <p:blipFill>
          <a:blip r:embed="rId2"/>
          <a:stretch>
            <a:fillRect/>
          </a:stretch>
        </p:blipFill>
        <p:spPr>
          <a:xfrm>
            <a:off x="7071534" y="2868828"/>
            <a:ext cx="4048873" cy="2689662"/>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xmlns="" val="246027566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65229A-BD8D-4F6C-905B-B29FB9BA58CA}"/>
              </a:ext>
            </a:extLst>
          </p:cNvPr>
          <p:cNvSpPr>
            <a:spLocks noGrp="1"/>
          </p:cNvSpPr>
          <p:nvPr>
            <p:ph type="title"/>
          </p:nvPr>
        </p:nvSpPr>
        <p:spPr/>
        <p:txBody>
          <a:bodyPr>
            <a:normAutofit/>
          </a:bodyPr>
          <a:lstStyle/>
          <a:p>
            <a:r>
              <a:rPr lang="pl-PL" dirty="0">
                <a:latin typeface="Times New Roman"/>
                <a:cs typeface="Times New Roman"/>
              </a:rPr>
              <a:t>3.Głębszy oddech</a:t>
            </a:r>
            <a:endParaRPr lang="pl-PL">
              <a:latin typeface="Times New Roman"/>
              <a:cs typeface="Times New Roman"/>
            </a:endParaRPr>
          </a:p>
        </p:txBody>
      </p:sp>
      <p:sp>
        <p:nvSpPr>
          <p:cNvPr id="3" name="Content Placeholder 2">
            <a:extLst>
              <a:ext uri="{FF2B5EF4-FFF2-40B4-BE49-F238E27FC236}">
                <a16:creationId xmlns:a16="http://schemas.microsoft.com/office/drawing/2014/main" xmlns="" id="{12331E19-396F-40FC-96A9-E044879FCF74}"/>
              </a:ext>
            </a:extLst>
          </p:cNvPr>
          <p:cNvSpPr>
            <a:spLocks noGrp="1"/>
          </p:cNvSpPr>
          <p:nvPr>
            <p:ph idx="1"/>
          </p:nvPr>
        </p:nvSpPr>
        <p:spPr>
          <a:xfrm>
            <a:off x="804336" y="2513641"/>
            <a:ext cx="4856375" cy="4034766"/>
          </a:xfrm>
        </p:spPr>
        <p:txBody>
          <a:bodyPr vert="horz" lIns="91440" tIns="45720" rIns="91440" bIns="45720" rtlCol="0" anchor="ctr">
            <a:noAutofit/>
          </a:bodyPr>
          <a:lstStyle/>
          <a:p>
            <a:r>
              <a:rPr lang="pl-PL" sz="2400" dirty="0">
                <a:latin typeface="Times New Roman"/>
                <a:ea typeface="+mn-lt"/>
                <a:cs typeface="+mn-lt"/>
              </a:rPr>
              <a:t>Ćwicząc regularnie zwiększysz swoją pojemność życiową płuc oraz wzmocnisz mięśnie oddechowe. Z płucami jest mniej więcej jak z sercem -  w trakcie jednego oddechu będą w stanie przepompować większą ilość powietrza (a co nas bardziej interesuje – więcej tlenu). Dodatkowo pojemność klatki piersiowej zwiększają ćwiczenia rozciągające.</a:t>
            </a:r>
            <a:r>
              <a:rPr lang="pl-PL" sz="2400" dirty="0">
                <a:ea typeface="+mn-lt"/>
                <a:cs typeface="+mn-lt"/>
              </a:rPr>
              <a:t/>
            </a:r>
            <a:br>
              <a:rPr lang="pl-PL" sz="2400" dirty="0">
                <a:ea typeface="+mn-lt"/>
                <a:cs typeface="+mn-lt"/>
              </a:rPr>
            </a:br>
            <a:endParaRPr lang="pl-PL" sz="1600">
              <a:ea typeface="+mn-lt"/>
              <a:cs typeface="+mn-lt"/>
            </a:endParaRPr>
          </a:p>
        </p:txBody>
      </p:sp>
      <p:pic>
        <p:nvPicPr>
          <p:cNvPr id="4" name="Picture 4">
            <a:extLst>
              <a:ext uri="{FF2B5EF4-FFF2-40B4-BE49-F238E27FC236}">
                <a16:creationId xmlns:a16="http://schemas.microsoft.com/office/drawing/2014/main" xmlns="" id="{BB2F3748-2786-446A-944F-0E97EDC28492}"/>
              </a:ext>
            </a:extLst>
          </p:cNvPr>
          <p:cNvPicPr>
            <a:picLocks noChangeAspect="1"/>
          </p:cNvPicPr>
          <p:nvPr/>
        </p:nvPicPr>
        <p:blipFill>
          <a:blip r:embed="rId2"/>
          <a:stretch>
            <a:fillRect/>
          </a:stretch>
        </p:blipFill>
        <p:spPr>
          <a:xfrm>
            <a:off x="6323926" y="2793213"/>
            <a:ext cx="4983387" cy="2783385"/>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xmlns="" val="338633664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B3DF02-5E5C-4A1D-AA5F-F942AB3AAF4D}"/>
              </a:ext>
            </a:extLst>
          </p:cNvPr>
          <p:cNvSpPr>
            <a:spLocks noGrp="1"/>
          </p:cNvSpPr>
          <p:nvPr>
            <p:ph type="title"/>
          </p:nvPr>
        </p:nvSpPr>
        <p:spPr/>
        <p:txBody>
          <a:bodyPr>
            <a:normAutofit/>
          </a:bodyPr>
          <a:lstStyle/>
          <a:p>
            <a:r>
              <a:rPr lang="pl-PL">
                <a:latin typeface="Times New Roman"/>
                <a:cs typeface="Times New Roman"/>
              </a:rPr>
              <a:t>4.Prawidłowy poziom cholesterolu</a:t>
            </a:r>
          </a:p>
        </p:txBody>
      </p:sp>
      <p:sp>
        <p:nvSpPr>
          <p:cNvPr id="3" name="Content Placeholder 2">
            <a:extLst>
              <a:ext uri="{FF2B5EF4-FFF2-40B4-BE49-F238E27FC236}">
                <a16:creationId xmlns:a16="http://schemas.microsoft.com/office/drawing/2014/main" xmlns="" id="{1C4B9EFA-69D6-4BB2-9E00-DA18DFD2F0F0}"/>
              </a:ext>
            </a:extLst>
          </p:cNvPr>
          <p:cNvSpPr>
            <a:spLocks noGrp="1"/>
          </p:cNvSpPr>
          <p:nvPr>
            <p:ph idx="1"/>
          </p:nvPr>
        </p:nvSpPr>
        <p:spPr>
          <a:xfrm>
            <a:off x="804336" y="2413000"/>
            <a:ext cx="4957014" cy="3847860"/>
          </a:xfrm>
        </p:spPr>
        <p:txBody>
          <a:bodyPr vert="horz" lIns="91440" tIns="45720" rIns="91440" bIns="45720" rtlCol="0" anchor="ctr">
            <a:noAutofit/>
          </a:bodyPr>
          <a:lstStyle/>
          <a:p>
            <a:r>
              <a:rPr lang="pl-PL" sz="2000" dirty="0">
                <a:latin typeface="Times New Roman"/>
                <a:ea typeface="+mn-lt"/>
                <a:cs typeface="+mn-lt"/>
              </a:rPr>
              <a:t>Bardzo ważny jest wpływ systematycznej aktywności ruchowej na poziom cholesterolu we krwi. Systematyczny trening powoduje wzrost stężenia cholesterolu zawartego we frakcji HDL (tzw. dobry cholesterol), z jednoczesnym obniżeniem frakcji LDL (tzw. zły cholesterol). Zwiększenie tego pierwszego nie sprzyja gromadzeniu cholesterolu w komórkach ścian naczyń, co jest jednym z istotniejszych czynników zmniejszających zagrożenie chorobą wieńcową.</a:t>
            </a:r>
            <a:br>
              <a:rPr lang="pl-PL" sz="2000" dirty="0">
                <a:latin typeface="Times New Roman"/>
                <a:ea typeface="+mn-lt"/>
                <a:cs typeface="+mn-lt"/>
              </a:rPr>
            </a:br>
            <a:endParaRPr lang="pl-PL" sz="2000" dirty="0">
              <a:latin typeface="Times New Roman"/>
              <a:ea typeface="+mn-lt"/>
              <a:cs typeface="+mn-lt"/>
            </a:endParaRPr>
          </a:p>
        </p:txBody>
      </p:sp>
      <p:pic>
        <p:nvPicPr>
          <p:cNvPr id="4" name="Picture 4">
            <a:extLst>
              <a:ext uri="{FF2B5EF4-FFF2-40B4-BE49-F238E27FC236}">
                <a16:creationId xmlns:a16="http://schemas.microsoft.com/office/drawing/2014/main" xmlns="" id="{0D22833F-807D-474E-8D79-4AA6C9601EB8}"/>
              </a:ext>
            </a:extLst>
          </p:cNvPr>
          <p:cNvPicPr>
            <a:picLocks noChangeAspect="1"/>
          </p:cNvPicPr>
          <p:nvPr/>
        </p:nvPicPr>
        <p:blipFill>
          <a:blip r:embed="rId2"/>
          <a:stretch>
            <a:fillRect/>
          </a:stretch>
        </p:blipFill>
        <p:spPr>
          <a:xfrm>
            <a:off x="6539565" y="2484887"/>
            <a:ext cx="5012186" cy="3457546"/>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xmlns="" val="280937103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27096-51FE-480C-BFB6-A5CCF268F6D4}"/>
              </a:ext>
            </a:extLst>
          </p:cNvPr>
          <p:cNvSpPr>
            <a:spLocks noGrp="1"/>
          </p:cNvSpPr>
          <p:nvPr>
            <p:ph type="title"/>
          </p:nvPr>
        </p:nvSpPr>
        <p:spPr/>
        <p:txBody>
          <a:bodyPr/>
          <a:lstStyle/>
          <a:p>
            <a:pPr algn="ctr"/>
            <a:r>
              <a:rPr lang="pl-PL" dirty="0">
                <a:latin typeface="Times New Roman"/>
                <a:cs typeface="Times New Roman"/>
              </a:rPr>
              <a:t>5.Pomocny przy cukrzycy</a:t>
            </a:r>
          </a:p>
        </p:txBody>
      </p:sp>
      <p:sp>
        <p:nvSpPr>
          <p:cNvPr id="3" name="Content Placeholder 2">
            <a:extLst>
              <a:ext uri="{FF2B5EF4-FFF2-40B4-BE49-F238E27FC236}">
                <a16:creationId xmlns:a16="http://schemas.microsoft.com/office/drawing/2014/main" xmlns="" id="{5E2BAE31-641E-4EE0-9A6C-01ED206A626D}"/>
              </a:ext>
            </a:extLst>
          </p:cNvPr>
          <p:cNvSpPr>
            <a:spLocks noGrp="1"/>
          </p:cNvSpPr>
          <p:nvPr>
            <p:ph idx="1"/>
          </p:nvPr>
        </p:nvSpPr>
        <p:spPr/>
        <p:txBody>
          <a:bodyPr vert="horz" lIns="91440" tIns="45720" rIns="91440" bIns="45720" rtlCol="0" anchor="t">
            <a:normAutofit/>
          </a:bodyPr>
          <a:lstStyle/>
          <a:p>
            <a:r>
              <a:rPr lang="pl-PL" sz="2200" dirty="0">
                <a:latin typeface="Times New Roman"/>
                <a:ea typeface="+mn-lt"/>
                <a:cs typeface="+mn-lt"/>
              </a:rPr>
              <a:t>U osób poddanych treningowi stwierdza się obniżenie wydzielania insuliny przez trzustkę. Natomiast tolerancja glukozy przez organizm – mimo zmniejszonego wydzielania insuliny – poprawia się. Oznacza to, że tkanki osoby wytrenowanej są bardziej wrażliwe na działanie insuliny.</a:t>
            </a:r>
            <a:br>
              <a:rPr lang="pl-PL" sz="2200" dirty="0">
                <a:latin typeface="Times New Roman"/>
                <a:ea typeface="+mn-lt"/>
                <a:cs typeface="+mn-lt"/>
              </a:rPr>
            </a:br>
            <a:r>
              <a:rPr lang="pl-PL" sz="2200" dirty="0">
                <a:latin typeface="Times New Roman"/>
                <a:ea typeface="+mn-lt"/>
                <a:cs typeface="+mn-lt"/>
              </a:rPr>
              <a:t>U osób z cukrzycą efekt ten pozwala na obniżenie zapotrzebowania na insulinę podawaną w iniekcjach lub zmniejszenie liczby lub dawki przyjmowanych leków poprawiających tolerancję glukozy. Natomiast u osób otyłych efekt ten łagodzi zaburzenia metaboliczne i zmniejsza prawdopodobieństwo wystąpienia nadciśnienia tętniczego oraz cukrzycy. </a:t>
            </a:r>
            <a:endParaRPr lang="pl-PL" sz="2200" dirty="0">
              <a:latin typeface="Times New Roman"/>
            </a:endParaRPr>
          </a:p>
        </p:txBody>
      </p:sp>
    </p:spTree>
    <p:extLst>
      <p:ext uri="{BB962C8B-B14F-4D97-AF65-F5344CB8AC3E}">
        <p14:creationId xmlns:p14="http://schemas.microsoft.com/office/powerpoint/2010/main" xmlns="" val="127864009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18306A-215E-494C-ADFA-38231F08678F}"/>
              </a:ext>
            </a:extLst>
          </p:cNvPr>
          <p:cNvSpPr>
            <a:spLocks noGrp="1"/>
          </p:cNvSpPr>
          <p:nvPr>
            <p:ph type="title"/>
          </p:nvPr>
        </p:nvSpPr>
        <p:spPr/>
        <p:txBody>
          <a:bodyPr>
            <a:normAutofit/>
          </a:bodyPr>
          <a:lstStyle/>
          <a:p>
            <a:r>
              <a:rPr lang="pl-PL" dirty="0">
                <a:latin typeface="Times New Roman"/>
                <a:cs typeface="Times New Roman"/>
              </a:rPr>
              <a:t>6.Lepsza odporność</a:t>
            </a:r>
            <a:endParaRPr lang="pl-PL">
              <a:latin typeface="Times New Roman"/>
              <a:cs typeface="Times New Roman"/>
            </a:endParaRPr>
          </a:p>
        </p:txBody>
      </p:sp>
      <p:sp>
        <p:nvSpPr>
          <p:cNvPr id="3" name="Content Placeholder 2">
            <a:extLst>
              <a:ext uri="{FF2B5EF4-FFF2-40B4-BE49-F238E27FC236}">
                <a16:creationId xmlns:a16="http://schemas.microsoft.com/office/drawing/2014/main" xmlns="" id="{298ECA9A-49E3-4A18-BF25-F2E52EF2CD68}"/>
              </a:ext>
            </a:extLst>
          </p:cNvPr>
          <p:cNvSpPr>
            <a:spLocks noGrp="1"/>
          </p:cNvSpPr>
          <p:nvPr>
            <p:ph idx="1"/>
          </p:nvPr>
        </p:nvSpPr>
        <p:spPr>
          <a:xfrm>
            <a:off x="890600" y="2226094"/>
            <a:ext cx="4712601" cy="4106652"/>
          </a:xfrm>
        </p:spPr>
        <p:txBody>
          <a:bodyPr vert="horz" lIns="91440" tIns="45720" rIns="91440" bIns="45720" rtlCol="0">
            <a:normAutofit/>
          </a:bodyPr>
          <a:lstStyle/>
          <a:p>
            <a:r>
              <a:rPr lang="pl-PL" sz="2200" dirty="0">
                <a:latin typeface="Times New Roman"/>
                <a:ea typeface="+mn-lt"/>
                <a:cs typeface="+mn-lt"/>
              </a:rPr>
              <a:t>Umiarkowane wysiłki fizyczne wpływają na ogół korzystnie na układ immunologiczny, a tym samym na poziom odporności organizmu. Należy jednak pamiętać,  że umiarkowany trening poprawia odporność, natomiast trening powodujący przeciążenie organizmu osłabia mechanizmy odpornościowe.</a:t>
            </a:r>
            <a:endParaRPr lang="pl-PL" sz="2200">
              <a:latin typeface="Times New Roman"/>
              <a:cs typeface="Times New Roman"/>
            </a:endParaRPr>
          </a:p>
        </p:txBody>
      </p:sp>
      <p:pic>
        <p:nvPicPr>
          <p:cNvPr id="4" name="Picture 4">
            <a:extLst>
              <a:ext uri="{FF2B5EF4-FFF2-40B4-BE49-F238E27FC236}">
                <a16:creationId xmlns:a16="http://schemas.microsoft.com/office/drawing/2014/main" xmlns="" id="{46A43CAA-1ED6-487E-8D5B-33B162CD996E}"/>
              </a:ext>
            </a:extLst>
          </p:cNvPr>
          <p:cNvPicPr>
            <a:picLocks noChangeAspect="1"/>
          </p:cNvPicPr>
          <p:nvPr/>
        </p:nvPicPr>
        <p:blipFill>
          <a:blip r:embed="rId2"/>
          <a:stretch>
            <a:fillRect/>
          </a:stretch>
        </p:blipFill>
        <p:spPr>
          <a:xfrm>
            <a:off x="6309548" y="2767089"/>
            <a:ext cx="5141538" cy="2835631"/>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xmlns="" val="26089099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596F71-91C2-4D21-9854-E9021F1CF8B4}"/>
              </a:ext>
            </a:extLst>
          </p:cNvPr>
          <p:cNvSpPr>
            <a:spLocks noGrp="1"/>
          </p:cNvSpPr>
          <p:nvPr>
            <p:ph type="title"/>
          </p:nvPr>
        </p:nvSpPr>
        <p:spPr/>
        <p:txBody>
          <a:bodyPr>
            <a:normAutofit/>
          </a:bodyPr>
          <a:lstStyle/>
          <a:p>
            <a:r>
              <a:rPr lang="pl-PL" dirty="0">
                <a:latin typeface="Times New Roman"/>
                <a:cs typeface="Times New Roman"/>
              </a:rPr>
              <a:t>7.Lepsza Pamięć</a:t>
            </a:r>
            <a:endParaRPr lang="pl-PL">
              <a:latin typeface="Times New Roman"/>
              <a:cs typeface="Times New Roman"/>
            </a:endParaRPr>
          </a:p>
        </p:txBody>
      </p:sp>
      <p:sp>
        <p:nvSpPr>
          <p:cNvPr id="3" name="Content Placeholder 2">
            <a:extLst>
              <a:ext uri="{FF2B5EF4-FFF2-40B4-BE49-F238E27FC236}">
                <a16:creationId xmlns:a16="http://schemas.microsoft.com/office/drawing/2014/main" xmlns="" id="{ABDF2EF5-2BB1-447B-85C2-77AF927056C0}"/>
              </a:ext>
            </a:extLst>
          </p:cNvPr>
          <p:cNvSpPr>
            <a:spLocks noGrp="1"/>
          </p:cNvSpPr>
          <p:nvPr>
            <p:ph idx="1"/>
          </p:nvPr>
        </p:nvSpPr>
        <p:spPr>
          <a:xfrm>
            <a:off x="804336" y="2240472"/>
            <a:ext cx="4252526" cy="3804728"/>
          </a:xfrm>
        </p:spPr>
        <p:txBody>
          <a:bodyPr vert="horz" lIns="91440" tIns="45720" rIns="91440" bIns="45720" rtlCol="0">
            <a:normAutofit/>
          </a:bodyPr>
          <a:lstStyle/>
          <a:p>
            <a:r>
              <a:rPr lang="pl-PL" sz="2000" dirty="0">
                <a:ea typeface="+mn-lt"/>
                <a:cs typeface="+mn-lt"/>
              </a:rPr>
              <a:t>Umiarkowana aktywność fizyczna wywiera korzystny wpływ na ośrodkowy układ nerwowy (OUN), poprawia pamięć i inne funkcje poznawcze. Dzięki powysiłkowym wyższym stężeniom hormonów szczęścia (serotoniny i endorfin) można uniknąć niektórych zaburzeń psychicznym (np. depresji).</a:t>
            </a:r>
          </a:p>
        </p:txBody>
      </p:sp>
      <p:pic>
        <p:nvPicPr>
          <p:cNvPr id="4" name="Picture 4" descr="Obraz zawierający bezkręgowce, zwierzę, jamochłony&#10;&#10;Opis wygenerowany przy bardzo wysokim poziomie pewności">
            <a:extLst>
              <a:ext uri="{FF2B5EF4-FFF2-40B4-BE49-F238E27FC236}">
                <a16:creationId xmlns:a16="http://schemas.microsoft.com/office/drawing/2014/main" xmlns="" id="{769B306C-B4C7-4FBD-8663-168EF751EC0A}"/>
              </a:ext>
            </a:extLst>
          </p:cNvPr>
          <p:cNvPicPr>
            <a:picLocks noChangeAspect="1"/>
          </p:cNvPicPr>
          <p:nvPr/>
        </p:nvPicPr>
        <p:blipFill rotWithShape="1">
          <a:blip r:embed="rId2"/>
          <a:srcRect l="17496" r="15056"/>
          <a:stretch/>
        </p:blipFill>
        <p:spPr>
          <a:xfrm>
            <a:off x="6630667" y="2413000"/>
            <a:ext cx="3924209" cy="3270640"/>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xmlns="" val="1052383138"/>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98D1675B-7325-48AD-994B-0DEF3379A98D}"/>
    </a:ext>
  </a:extLst>
</a:theme>
</file>

<file path=docProps/app.xml><?xml version="1.0" encoding="utf-8"?>
<Properties xmlns="http://schemas.openxmlformats.org/officeDocument/2006/extended-properties" xmlns:vt="http://schemas.openxmlformats.org/officeDocument/2006/docPropsVTypes">
  <Template>Quotable</Template>
  <TotalTime>0</TotalTime>
  <Words>488</Words>
  <Application>Microsoft Office PowerPoint</Application>
  <PresentationFormat>Niestandardowy</PresentationFormat>
  <Paragraphs>22</Paragraphs>
  <Slides>12</Slides>
  <Notes>0</Notes>
  <HiddenSlides>0</HiddenSlides>
  <MMClips>0</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Quotable</vt:lpstr>
      <vt:lpstr>Po co nam sport?</vt:lpstr>
      <vt:lpstr>Dlaczego brakuje nam ruchu?</vt:lpstr>
      <vt:lpstr>1.Mocne serce</vt:lpstr>
      <vt:lpstr>2.Silne mięśnie i zdrowe kości</vt:lpstr>
      <vt:lpstr>3.Głębszy oddech</vt:lpstr>
      <vt:lpstr>4.Prawidłowy poziom cholesterolu</vt:lpstr>
      <vt:lpstr>5.Pomocny przy cukrzycy</vt:lpstr>
      <vt:lpstr>6.Lepsza odporność</vt:lpstr>
      <vt:lpstr>7.Lepsza Pamięć</vt:lpstr>
      <vt:lpstr>8.Endorfiny!</vt:lpstr>
      <vt:lpstr>Slajd 11</vt:lpstr>
      <vt:lpstr>KONIEC!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Nauczyciel</dc:creator>
  <cp:lastModifiedBy>Nauczyciel</cp:lastModifiedBy>
  <cp:revision>299</cp:revision>
  <dcterms:created xsi:type="dcterms:W3CDTF">2014-09-12T02:14:24Z</dcterms:created>
  <dcterms:modified xsi:type="dcterms:W3CDTF">2019-10-21T11:12:00Z</dcterms:modified>
</cp:coreProperties>
</file>