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>
      <p:cViewPr varScale="1">
        <p:scale>
          <a:sx n="93" d="100"/>
          <a:sy n="93" d="100"/>
        </p:scale>
        <p:origin x="26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031049-1280-4152-AB31-FAA118C888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01A81D3-B92E-4FA5-92E3-8E022136E2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0F6277-C99E-4E04-ADAE-E83D4DECB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7634D7-413E-43FC-8437-0BA9A404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F521F9D-9C01-41FE-B3CF-B08B5D699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419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21309F-C180-4C98-90C5-1AD02FDC9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4C6D8A6-0060-4314-82B9-9250B0848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34FCCD-C687-46D9-8231-7791C36A1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2FB77A-FCEA-44C9-9FCC-F7D3E177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368B58-7D00-4857-A3E3-83627DF02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351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A19D7ED-4571-400C-8527-A058A40820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221CB26-DD4B-4AE4-84F8-19A536D8B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DF944D-3CD1-447D-990B-D53D6EF19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07D21A8-A0EB-42A8-866E-E06033FF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8E12E26-7BDF-412D-B4EC-36A08DE69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232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EF7D1A-D1AB-4971-A975-55C7FB1A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A2713C-CBA4-4613-9884-6A7166D7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9E8E90-8D5F-4EA5-9CF4-DBF343B2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6B61481-9AD4-4FFC-8B70-F8442D6DB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DEB043C-4F98-4551-BD96-7D8AC4C08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519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724F68-26FE-4D95-87B3-A2267F5C4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701C3F4-DB62-40E0-802B-FA796EBEF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9ED91F8-029C-4380-B6C5-FD7078358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378684-DB5F-4C95-A4C5-C7258543C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8C998E0-DE74-4299-A0D8-378AF0DD6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17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29E970-C5D1-4C6D-88D8-E17239077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1B361C-EDE0-4E69-B817-EF21181D1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238089E-E25C-4F30-8051-F9E281E8D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281FCE0-A0AA-4F6A-8BD8-EE639D016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8B21CCB-6501-4219-A3DA-02CEE3DAC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E6147C9-54DC-42C4-AFAE-DA518BA1F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9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32667C-EB21-4061-A2DF-CFF63BAA0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49A3E2C-487F-43C5-B788-4296A901A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EC8F7BE-3699-4A76-B4AB-812F83FE7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46721EC-320D-4CD9-986B-FACF1F99EF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8167D91-1AC5-45BE-911B-4187572CB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989D05D-192B-461D-87C0-E04ADAE1B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54FF170-7302-449D-AB09-9759584E1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90DD01D-04F3-442F-B345-64E2C176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33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962B12-3CD4-46FB-8A71-20715532F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9979E5A-0DDB-4169-B1E2-BC671BBC4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8A7D33E-89D1-47FD-A78D-B106CC998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4296CB0-60FA-4305-8B76-8E1A6FFD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105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AEEA43C-4AAC-4058-A75B-883480554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BC59600-CC16-4222-802E-243602A19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3145031-7589-4A47-A859-ABE29BB56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978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39FBC8-A9B3-4EF3-A202-FBC37E3C1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C058ED-A5F9-430E-835B-836C6C424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F793823-E1BE-4DB8-B51B-4FF5CC5A3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B85C2AB-304A-46A7-8E66-90F52E66E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35D8834-EA14-4C21-A80A-138031D13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ECBBA2B-A02B-4E16-B6F2-B6ED16310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51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85F126-99EC-4283-B1FE-A68705955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48E49B2-1382-4748-9CA8-8C8636D6D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3484BC0-7C9B-4568-83F9-B27C0F987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955645F-95C4-4A99-8C35-5BCD68F8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D92097D-32DD-408A-A37D-7B55A9B2C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977E7CB-3932-4F6F-B7D9-59D546C1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262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F66712E-548B-4B64-949E-EEFB89934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056B4B9-296A-4E7F-B1D5-316464D2B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11F89DC-B78B-49A0-B820-F2AB48AC9B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7B29C-F2AE-440C-A679-49BE57436C3F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99F512F-884A-4FFA-833A-8122DDC3C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37553F2-A56C-43FC-8D99-FE462F767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F260B-916D-4FA6-9E0A-CAFF796BA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59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02F515-BD4E-4E28-9B38-8A9302F9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6633"/>
          </a:xfrm>
        </p:spPr>
        <p:txBody>
          <a:bodyPr/>
          <a:lstStyle/>
          <a:p>
            <a:r>
              <a:rPr lang="pl-PL" i="1" dirty="0"/>
              <a:t>DEPRESJA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FA39BEB-AF7F-44A1-A2E0-F5C78CA34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180" y="4402177"/>
            <a:ext cx="2868800" cy="367052"/>
          </a:xfrm>
        </p:spPr>
        <p:txBody>
          <a:bodyPr>
            <a:normAutofit fontScale="92500" lnSpcReduction="10000"/>
          </a:bodyPr>
          <a:lstStyle/>
          <a:p>
            <a:endParaRPr lang="pl-PL" dirty="0"/>
          </a:p>
        </p:txBody>
      </p:sp>
      <p:pic>
        <p:nvPicPr>
          <p:cNvPr id="2050" name="Picture 2" descr="Zobacz obraz źródłowy">
            <a:extLst>
              <a:ext uri="{FF2B5EF4-FFF2-40B4-BE49-F238E27FC236}">
                <a16:creationId xmlns:a16="http://schemas.microsoft.com/office/drawing/2014/main" id="{1C0811F6-820F-48C7-BF1C-ABB5D4DC4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889" y="2178996"/>
            <a:ext cx="8287966" cy="423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30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AD72D4D1-076F-49D3-9889-EFC4F6D7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7B9554B-2820-46CD-A506-C8FD42D0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pl-PL" dirty="0">
                <a:latin typeface="Arial" panose="020B0604020202020204" pitchFamily="34" charset="0"/>
              </a:rPr>
              <a:t>C</a:t>
            </a:r>
            <a:r>
              <a:rPr lang="pl-PL" b="0" i="0" dirty="0">
                <a:effectLst/>
                <a:latin typeface="Arial" panose="020B0604020202020204" pitchFamily="34" charset="0"/>
              </a:rPr>
              <a:t>zy depresja  jest chorobą psychiczną?</a:t>
            </a:r>
            <a:br>
              <a:rPr lang="pl-PL" b="0" i="0" dirty="0">
                <a:effectLst/>
                <a:latin typeface="Times New Roman" panose="02020603050405020304" pitchFamily="18" charset="0"/>
              </a:rPr>
            </a:br>
            <a:endParaRPr lang="pl-PL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8ADC90-7101-428A-9B81-616815C4C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pl-PL" sz="2400" b="0" i="0" dirty="0">
                <a:effectLst/>
                <a:latin typeface="Arial" panose="020B0604020202020204" pitchFamily="34" charset="0"/>
              </a:rPr>
              <a:t>Zaburzeń depresyjnych nie można bagatelizować i traktować ich jak normalną reakcję na trudną sytuację życiową. Interpretacja rzeczywistości w tym stanie nie poddaje się korekcie zdroworozsądkowej. Może się to skończyć tragicznie, na przykład samobójstwem.</a:t>
            </a:r>
          </a:p>
          <a:p>
            <a:r>
              <a:rPr lang="pl-PL" sz="2400" dirty="0">
                <a:latin typeface="Arial" panose="020B0604020202020204" pitchFamily="34" charset="0"/>
              </a:rPr>
              <a:t>Depresja jest zaburzeniem psychicznym.</a:t>
            </a:r>
            <a:endParaRPr lang="pl-PL" sz="2400" b="0" i="0" dirty="0">
              <a:effectLst/>
              <a:latin typeface="Arial" panose="020B0604020202020204" pitchFamily="34" charset="0"/>
            </a:endParaRPr>
          </a:p>
          <a:p>
            <a:r>
              <a:rPr lang="pl-PL" sz="2400" b="0" i="0" dirty="0">
                <a:effectLst/>
                <a:latin typeface="Arial" panose="020B0604020202020204" pitchFamily="34" charset="0"/>
              </a:rPr>
              <a:t> O chorobie psychicznej mówimy, kiedy objawy depresji są bardzo nasilone i towarzysza im także np. urojenia. </a:t>
            </a:r>
            <a:endParaRPr lang="pl-PL" sz="2400" b="0" i="0" dirty="0">
              <a:effectLst/>
              <a:latin typeface="Times New Roman" panose="02020603050405020304" pitchFamily="18" charset="0"/>
            </a:endParaRP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218778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72">
            <a:extLst>
              <a:ext uri="{FF2B5EF4-FFF2-40B4-BE49-F238E27FC236}">
                <a16:creationId xmlns:a16="http://schemas.microsoft.com/office/drawing/2014/main" id="{9B76D444-2756-434F-AE61-96D69830C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5" name="Tytuł 1">
            <a:extLst>
              <a:ext uri="{FF2B5EF4-FFF2-40B4-BE49-F238E27FC236}">
                <a16:creationId xmlns:a16="http://schemas.microsoft.com/office/drawing/2014/main" id="{AE0C01C3-3D73-40C1-91C4-A8F4F993A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474146"/>
            <a:ext cx="10515593" cy="1197864"/>
          </a:xfrm>
        </p:spPr>
        <p:txBody>
          <a:bodyPr>
            <a:normAutofit fontScale="90000"/>
          </a:bodyPr>
          <a:lstStyle/>
          <a:p>
            <a:r>
              <a:rPr lang="pl-PL" dirty="0"/>
              <a:t>NIE LEKCEWAŻ OBJAWÓW U SIEBIE, ANI U ZNAJOMYCH - BĄDŹ CZUJNY.</a:t>
            </a:r>
          </a:p>
        </p:txBody>
      </p:sp>
      <p:cxnSp>
        <p:nvCxnSpPr>
          <p:cNvPr id="9226" name="Straight Connector 74">
            <a:extLst>
              <a:ext uri="{FF2B5EF4-FFF2-40B4-BE49-F238E27FC236}">
                <a16:creationId xmlns:a16="http://schemas.microsoft.com/office/drawing/2014/main" id="{EDF5FE34-0A41-407A-8D94-10FCF68F1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5488" y="587238"/>
            <a:ext cx="0" cy="914400"/>
          </a:xfrm>
          <a:prstGeom prst="line">
            <a:avLst/>
          </a:prstGeom>
          <a:ln w="190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>
            <a:extLst>
              <a:ext uri="{FF2B5EF4-FFF2-40B4-BE49-F238E27FC236}">
                <a16:creationId xmlns:a16="http://schemas.microsoft.com/office/drawing/2014/main" id="{9C682E9F-5F6A-447F-A5D1-FDF4C1D16A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" b="1"/>
          <a:stretch/>
        </p:blipFill>
        <p:spPr bwMode="auto">
          <a:xfrm>
            <a:off x="835153" y="2002117"/>
            <a:ext cx="6215794" cy="417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Content Placeholder 9221">
            <a:extLst>
              <a:ext uri="{FF2B5EF4-FFF2-40B4-BE49-F238E27FC236}">
                <a16:creationId xmlns:a16="http://schemas.microsoft.com/office/drawing/2014/main" id="{168E000E-AD96-4B1B-8129-2612A87FD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3314" y="1999578"/>
            <a:ext cx="3823525" cy="4171568"/>
          </a:xfrm>
        </p:spPr>
        <p:txBody>
          <a:bodyPr anchor="ctr">
            <a:normAutofit/>
          </a:bodyPr>
          <a:lstStyle/>
          <a:p>
            <a:pPr algn="ctr"/>
            <a:r>
              <a:rPr lang="pl-PL" sz="2000" dirty="0"/>
              <a:t>Dziękuję za uwagę!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pPr algn="r"/>
            <a:r>
              <a:rPr lang="pl-PL" sz="2000" dirty="0"/>
              <a:t>Patrycja Kleszno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339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A624333C-0613-4500-90C1-B5A3A8FB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000000"/>
                </a:solidFill>
              </a:rPr>
              <a:t>Depresja -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CEA0C1-9170-4F41-AB45-90EABA90C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 lnSpcReduction="10000"/>
          </a:bodyPr>
          <a:lstStyle/>
          <a:p>
            <a:r>
              <a:rPr lang="pl-PL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pl-PL" sz="2000" b="0" i="0" dirty="0">
                <a:solidFill>
                  <a:srgbClr val="000000"/>
                </a:solidFill>
                <a:effectLst/>
              </a:rPr>
              <a:t>Jest szczególnym stanem nastroju i emocji.    Uczucia, nastroje i emocje, to stan psychiczny, który określa nasz stosunek do siebie i do świata. Jest on pozytywny albo negatywny. </a:t>
            </a:r>
          </a:p>
          <a:p>
            <a:r>
              <a:rPr lang="pl-PL" sz="2000" dirty="0">
                <a:solidFill>
                  <a:srgbClr val="000000"/>
                </a:solidFill>
              </a:rPr>
              <a:t>Jeśli pogorszenie nastroju utrzymuje się przez dłuższy czas  (powyżej dwóch tygodni) i przez większość dnia, to można podejrzewać depresję.</a:t>
            </a:r>
          </a:p>
          <a:p>
            <a:r>
              <a:rPr lang="pl-PL" sz="2000" dirty="0">
                <a:solidFill>
                  <a:srgbClr val="000000"/>
                </a:solidFill>
              </a:rPr>
              <a:t>Mimo, że jest chorobą powszechną, często jest nie rozpoznawana w okresie dorastania a to wynika z tego, że nastolatki inaczej na nią reagują niż osoby dorosłe.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 descr="Obraz znaleziony dla: depresja grafika">
            <a:extLst>
              <a:ext uri="{FF2B5EF4-FFF2-40B4-BE49-F238E27FC236}">
                <a16:creationId xmlns:a16="http://schemas.microsoft.com/office/drawing/2014/main" id="{67B16750-61AC-4F2B-ACDA-31271FAF05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3"/>
          <a:stretch/>
        </p:blipFill>
        <p:spPr bwMode="auto"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365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D72D4D1-076F-49D3-9889-EFC4F6D7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4F809FF-41F2-4445-A385-C8D3B5B15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pl-PL" b="0" i="0">
                <a:effectLst/>
                <a:latin typeface="Arial" panose="020B0604020202020204" pitchFamily="34" charset="0"/>
              </a:rPr>
              <a:t>Jakie są objawy depresji?</a:t>
            </a:r>
            <a:br>
              <a:rPr lang="pl-PL" b="0" i="0">
                <a:effectLst/>
                <a:latin typeface="Times New Roman" panose="02020603050405020304" pitchFamily="18" charset="0"/>
              </a:rPr>
            </a:br>
            <a:endParaRPr lang="pl-PL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EE9D8A-E7D7-4447-B80F-DB1EAE04E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pl-PL" sz="2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i="0" dirty="0">
                <a:effectLst/>
                <a:latin typeface="Arial" panose="020B0604020202020204" pitchFamily="34" charset="0"/>
              </a:rPr>
              <a:t>Objawy depresji: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to nie tylko smutek i przygnębienie,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 to także funkcjonowanie w zwolnionym rytmie, 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spowolnienie ruchowe,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 spowolnienie myślenia. 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To szczególne przeżywanie dolegliwości bólowych, 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złe samopoczucie fizyczne, 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nasilenie się różnego rodzaju chorób, zwłaszcza układu krążenia. </a:t>
            </a:r>
          </a:p>
          <a:p>
            <a:r>
              <a:rPr lang="pl-PL" sz="2000" b="0" i="0" dirty="0">
                <a:effectLst/>
                <a:latin typeface="Arial" panose="020B0604020202020204" pitchFamily="34" charset="0"/>
              </a:rPr>
              <a:t>Wreszcie zaburzenia snu </a:t>
            </a:r>
            <a:endParaRPr lang="pl-PL" sz="2000" b="0" i="0" dirty="0"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b="0" i="0" dirty="0">
                <a:effectLst/>
                <a:latin typeface="Arial" panose="020B0604020202020204" pitchFamily="34" charset="0"/>
              </a:rPr>
              <a:t>wiążące się z płytkim niedającym relaksacji snem i wczesnym wybudzaniem się.</a:t>
            </a:r>
            <a:endParaRPr lang="pl-PL" sz="2000" b="0" i="0" dirty="0">
              <a:effectLst/>
              <a:latin typeface="Times New Roman" panose="02020603050405020304" pitchFamily="18" charset="0"/>
            </a:endParaRP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688646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4A2A8F-B469-4334-B5E0-465155D58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907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pic>
        <p:nvPicPr>
          <p:cNvPr id="1026" name="Picture 2" descr="Zobacz obraz źródłowy">
            <a:extLst>
              <a:ext uri="{FF2B5EF4-FFF2-40B4-BE49-F238E27FC236}">
                <a16:creationId xmlns:a16="http://schemas.microsoft.com/office/drawing/2014/main" id="{FFA86B7A-9468-4E27-B4C6-91823A5B2A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78" y="245891"/>
            <a:ext cx="10515600" cy="588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766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4438230-AEA8-4645-A694-E75FA5FAF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1091821"/>
            <a:ext cx="3801581" cy="4674358"/>
          </a:xfrm>
        </p:spPr>
        <p:txBody>
          <a:bodyPr anchor="ctr">
            <a:normAutofit/>
          </a:bodyPr>
          <a:lstStyle/>
          <a:p>
            <a:r>
              <a:rPr lang="pl-PL" sz="6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Czy depresja jest chorobą społeczną?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3472F09-8E00-4E02-9034-0A382CF66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5915" y="727306"/>
            <a:ext cx="4639824" cy="4639824"/>
          </a:xfrm>
          <a:custGeom>
            <a:avLst/>
            <a:gdLst>
              <a:gd name="connsiteX0" fmla="*/ 2319912 w 4639824"/>
              <a:gd name="connsiteY0" fmla="*/ 0 h 4639824"/>
              <a:gd name="connsiteX1" fmla="*/ 4639824 w 4639824"/>
              <a:gd name="connsiteY1" fmla="*/ 2319912 h 4639824"/>
              <a:gd name="connsiteX2" fmla="*/ 2319912 w 4639824"/>
              <a:gd name="connsiteY2" fmla="*/ 4639824 h 4639824"/>
              <a:gd name="connsiteX3" fmla="*/ 0 w 4639824"/>
              <a:gd name="connsiteY3" fmla="*/ 2319912 h 4639824"/>
              <a:gd name="connsiteX4" fmla="*/ 2319912 w 4639824"/>
              <a:gd name="connsiteY4" fmla="*/ 0 h 463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9824" h="4639824">
                <a:moveTo>
                  <a:pt x="2319912" y="0"/>
                </a:moveTo>
                <a:cubicBezTo>
                  <a:pt x="3601164" y="0"/>
                  <a:pt x="4639824" y="1038660"/>
                  <a:pt x="4639824" y="2319912"/>
                </a:cubicBezTo>
                <a:cubicBezTo>
                  <a:pt x="4639824" y="3601164"/>
                  <a:pt x="3601164" y="4639824"/>
                  <a:pt x="2319912" y="4639824"/>
                </a:cubicBezTo>
                <a:cubicBezTo>
                  <a:pt x="1038660" y="4639824"/>
                  <a:pt x="0" y="3601164"/>
                  <a:pt x="0" y="2319912"/>
                </a:cubicBezTo>
                <a:cubicBezTo>
                  <a:pt x="0" y="1038660"/>
                  <a:pt x="1038660" y="0"/>
                  <a:pt x="2319912" y="0"/>
                </a:cubicBezTo>
                <a:close/>
              </a:path>
            </a:pathLst>
          </a:cu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A077B8-7326-4434-87ED-77DF3CF3D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07227" y="1253852"/>
            <a:ext cx="457200" cy="457200"/>
          </a:xfrm>
          <a:prstGeom prst="ellipse">
            <a:avLst/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79CDED1-AC9C-4A80-B334-1309DEAD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480791" y="0"/>
            <a:ext cx="2229415" cy="1711051"/>
          </a:xfrm>
          <a:custGeom>
            <a:avLst/>
            <a:gdLst>
              <a:gd name="connsiteX0" fmla="*/ 1731031 w 2229415"/>
              <a:gd name="connsiteY0" fmla="*/ 1711051 h 1711051"/>
              <a:gd name="connsiteX1" fmla="*/ 2229415 w 2229415"/>
              <a:gd name="connsiteY1" fmla="*/ 1711051 h 1711051"/>
              <a:gd name="connsiteX2" fmla="*/ 2220570 w 2229415"/>
              <a:gd name="connsiteY2" fmla="*/ 1665525 h 1711051"/>
              <a:gd name="connsiteX3" fmla="*/ 118985 w 2229415"/>
              <a:gd name="connsiteY3" fmla="*/ 3008 h 1711051"/>
              <a:gd name="connsiteX4" fmla="*/ 0 w 2229415"/>
              <a:gd name="connsiteY4" fmla="*/ 0 h 1711051"/>
              <a:gd name="connsiteX5" fmla="*/ 0 w 2229415"/>
              <a:gd name="connsiteY5" fmla="*/ 474250 h 1711051"/>
              <a:gd name="connsiteX6" fmla="*/ 187921 w 2229415"/>
              <a:gd name="connsiteY6" fmla="*/ 483739 h 1711051"/>
              <a:gd name="connsiteX7" fmla="*/ 1656728 w 2229415"/>
              <a:gd name="connsiteY7" fmla="*/ 1515386 h 1711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9415" h="1711051">
                <a:moveTo>
                  <a:pt x="1731031" y="1711051"/>
                </a:moveTo>
                <a:lnTo>
                  <a:pt x="2229415" y="1711051"/>
                </a:lnTo>
                <a:lnTo>
                  <a:pt x="2220570" y="1665525"/>
                </a:lnTo>
                <a:cubicBezTo>
                  <a:pt x="1951414" y="739745"/>
                  <a:pt x="1119014" y="53700"/>
                  <a:pt x="118985" y="3008"/>
                </a:cubicBezTo>
                <a:lnTo>
                  <a:pt x="0" y="0"/>
                </a:lnTo>
                <a:lnTo>
                  <a:pt x="0" y="474250"/>
                </a:lnTo>
                <a:lnTo>
                  <a:pt x="187921" y="483739"/>
                </a:lnTo>
                <a:cubicBezTo>
                  <a:pt x="836687" y="549625"/>
                  <a:pt x="1385706" y="952924"/>
                  <a:pt x="1656728" y="151538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D961BDC-5B67-481B-B628-6C15F4724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88704" y="3819513"/>
            <a:ext cx="731520" cy="731520"/>
          </a:xfrm>
          <a:prstGeom prst="ellipse">
            <a:avLst/>
          </a:prstGeom>
          <a:solidFill>
            <a:schemeClr val="accent6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6CC263E-5CD3-42BB-99F8-3C062C4B5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50573" y="4944229"/>
            <a:ext cx="1645920" cy="1645920"/>
          </a:xfrm>
          <a:prstGeom prst="ellipse">
            <a:avLst/>
          </a:prstGeom>
          <a:solidFill>
            <a:schemeClr val="tx1">
              <a:lumMod val="75000"/>
              <a:lumOff val="2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06EF43-2839-45A3-8777-0A7935B99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4793" y="1760562"/>
            <a:ext cx="3582537" cy="33368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1800" dirty="0">
                <a:solidFill>
                  <a:srgbClr val="FFFFFF"/>
                </a:solidFill>
              </a:rPr>
              <a:t>Tak</a:t>
            </a:r>
            <a:r>
              <a:rPr lang="pl-PL" sz="1800" dirty="0">
                <a:solidFill>
                  <a:srgbClr val="FFFFFF"/>
                </a:solidFill>
                <a:effectLst/>
              </a:rPr>
              <a:t> jest chorobą społeczną, ponieważ dotyka dużego odsetka populacji. Nawet do 30% osób leczonych z powodu różnych chorób somatycznych ma również objawy depresji, które często nie są rozpoznawane. Jest to poważny problem, który dotyka kilkanaście procent społeczeństwa</a:t>
            </a:r>
            <a:r>
              <a:rPr lang="pl-PL" sz="1800" dirty="0">
                <a:solidFill>
                  <a:srgbClr val="FFFFFF"/>
                </a:solidFill>
              </a:rPr>
              <a:t> bez względu na wiek.</a:t>
            </a:r>
            <a:endParaRPr lang="pl-PL" sz="180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pl-PL" sz="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019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Freeform: Shape 72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 descr="Obraz znaleziony dla: DEPRESJA CHOROBA SPOŁECZNA GRAFIKA">
            <a:extLst>
              <a:ext uri="{FF2B5EF4-FFF2-40B4-BE49-F238E27FC236}">
                <a16:creationId xmlns:a16="http://schemas.microsoft.com/office/drawing/2014/main" id="{B50A22AF-A2F5-44AF-AD55-736B2B1168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917733"/>
            <a:ext cx="7047923" cy="501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585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F9857ED-1DEF-4481-AEB4-E7759342A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457275" cy="6858000"/>
          </a:xfrm>
          <a:custGeom>
            <a:avLst/>
            <a:gdLst>
              <a:gd name="connsiteX0" fmla="*/ 5457275 w 5457275"/>
              <a:gd name="connsiteY0" fmla="*/ 0 h 6858000"/>
              <a:gd name="connsiteX1" fmla="*/ 361354 w 5457275"/>
              <a:gd name="connsiteY1" fmla="*/ 0 h 6858000"/>
              <a:gd name="connsiteX2" fmla="*/ 335637 w 5457275"/>
              <a:gd name="connsiteY2" fmla="*/ 94722 h 6858000"/>
              <a:gd name="connsiteX3" fmla="*/ 690849 w 5457275"/>
              <a:gd name="connsiteY3" fmla="*/ 6842426 h 6858000"/>
              <a:gd name="connsiteX4" fmla="*/ 696735 w 5457275"/>
              <a:gd name="connsiteY4" fmla="*/ 6858000 h 6858000"/>
              <a:gd name="connsiteX5" fmla="*/ 5457275 w 54572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7275" h="6858000">
                <a:moveTo>
                  <a:pt x="5457275" y="0"/>
                </a:moveTo>
                <a:lnTo>
                  <a:pt x="361354" y="0"/>
                </a:lnTo>
                <a:lnTo>
                  <a:pt x="335637" y="94722"/>
                </a:lnTo>
                <a:cubicBezTo>
                  <a:pt x="-226206" y="2374054"/>
                  <a:pt x="-65870" y="4704140"/>
                  <a:pt x="690849" y="6842426"/>
                </a:cubicBezTo>
                <a:lnTo>
                  <a:pt x="696735" y="6858000"/>
                </a:lnTo>
                <a:lnTo>
                  <a:pt x="5457275" y="685800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D6E4FBE1-8E8A-42A6-B693-88C8979D8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228693" cy="6858000"/>
          </a:xfrm>
          <a:custGeom>
            <a:avLst/>
            <a:gdLst>
              <a:gd name="connsiteX0" fmla="*/ 5228693 w 5228693"/>
              <a:gd name="connsiteY0" fmla="*/ 0 h 6858000"/>
              <a:gd name="connsiteX1" fmla="*/ 371685 w 5228693"/>
              <a:gd name="connsiteY1" fmla="*/ 1 h 6858000"/>
              <a:gd name="connsiteX2" fmla="*/ 319533 w 5228693"/>
              <a:gd name="connsiteY2" fmla="*/ 193787 h 6858000"/>
              <a:gd name="connsiteX3" fmla="*/ 623642 w 5228693"/>
              <a:gd name="connsiteY3" fmla="*/ 6599363 h 6858000"/>
              <a:gd name="connsiteX4" fmla="*/ 717029 w 5228693"/>
              <a:gd name="connsiteY4" fmla="*/ 6858000 h 6858000"/>
              <a:gd name="connsiteX5" fmla="*/ 5228693 w 5228693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28693" h="6858000">
                <a:moveTo>
                  <a:pt x="5228693" y="0"/>
                </a:moveTo>
                <a:lnTo>
                  <a:pt x="371685" y="1"/>
                </a:lnTo>
                <a:lnTo>
                  <a:pt x="319533" y="193787"/>
                </a:lnTo>
                <a:cubicBezTo>
                  <a:pt x="-206622" y="2355719"/>
                  <a:pt x="-67685" y="4563346"/>
                  <a:pt x="623642" y="6599363"/>
                </a:cubicBezTo>
                <a:lnTo>
                  <a:pt x="717029" y="6858000"/>
                </a:lnTo>
                <a:lnTo>
                  <a:pt x="5228693" y="6858000"/>
                </a:ln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9B56A17-7CAB-4DC5-94B2-D2735633E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1330007"/>
            <a:ext cx="3820669" cy="4692396"/>
          </a:xfrm>
        </p:spPr>
        <p:txBody>
          <a:bodyPr anchor="ctr">
            <a:normAutofit/>
          </a:bodyPr>
          <a:lstStyle/>
          <a:p>
            <a:r>
              <a:rPr lang="pl-PL" sz="4200" b="0" i="0">
                <a:effectLst/>
                <a:latin typeface="Arial" panose="020B0604020202020204" pitchFamily="34" charset="0"/>
              </a:rPr>
              <a:t>Jakie są czynniki ryzyka rozwoju zaburzeń depresyjnych?</a:t>
            </a:r>
            <a:br>
              <a:rPr lang="pl-PL" sz="4200" b="0" i="0">
                <a:effectLst/>
                <a:latin typeface="Times New Roman" panose="02020603050405020304" pitchFamily="18" charset="0"/>
              </a:rPr>
            </a:br>
            <a:endParaRPr lang="pl-PL" sz="420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07F756-F9F6-4FD1-9B31-A2C4B6EAF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1616" y="1330007"/>
            <a:ext cx="5477256" cy="46923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200" b="0" i="0" dirty="0">
                <a:effectLst/>
                <a:latin typeface="Arial" panose="020B0604020202020204" pitchFamily="34" charset="0"/>
              </a:rPr>
              <a:t>1. Z jednej strony są to predyspozycje genetyczne. Genetyka nie jest odpowiedzialna za rozwój depresji, ale predysponuje do łatwiejszego popadania w nią. Są ludzie, których matka i babcia leczyły się, więc istnieje duże prawdopodobieństwo, że córka i wnuczka też będą. </a:t>
            </a:r>
          </a:p>
          <a:p>
            <a:pPr marL="0" indent="0">
              <a:buNone/>
            </a:pPr>
            <a:endParaRPr lang="pl-PL" sz="2200" b="0" i="0" dirty="0"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200" b="0" i="0" dirty="0">
                <a:effectLst/>
                <a:latin typeface="Arial" panose="020B0604020202020204" pitchFamily="34" charset="0"/>
              </a:rPr>
              <a:t>2. Do choroby predysponuje również nasilający się stres i poczucie zagrożenia.</a:t>
            </a:r>
          </a:p>
          <a:p>
            <a:pPr marL="0" indent="0">
              <a:buNone/>
            </a:pPr>
            <a:endParaRPr lang="pl-PL" sz="22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b="0" i="0" dirty="0">
                <a:effectLst/>
                <a:latin typeface="Arial" panose="020B0604020202020204" pitchFamily="34" charset="0"/>
              </a:rPr>
              <a:t>3. Przemęczenie.</a:t>
            </a:r>
            <a:endParaRPr lang="pl-PL" sz="2200" b="0" i="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041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68717E5B-2C1D-4094-9D25-6FF6FBD92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9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" y="1219200"/>
            <a:ext cx="4510838" cy="380455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4B414A6-894F-402C-86C3-76021706C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044" y="2090114"/>
            <a:ext cx="3382890" cy="2481886"/>
          </a:xfrm>
        </p:spPr>
        <p:txBody>
          <a:bodyPr>
            <a:normAutofit/>
          </a:bodyPr>
          <a:lstStyle/>
          <a:p>
            <a:pPr algn="ctr"/>
            <a:r>
              <a:rPr lang="pl-PL" sz="2800">
                <a:effectLst/>
                <a:latin typeface="Arial" panose="020B0604020202020204" pitchFamily="34" charset="0"/>
              </a:rPr>
              <a:t>Czy depresja może skutkować zmianami morfologicznymi w mózgu? </a:t>
            </a:r>
            <a:br>
              <a:rPr lang="pl-PL" sz="2800">
                <a:effectLst/>
              </a:rPr>
            </a:br>
            <a:endParaRPr lang="pl-PL" sz="280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88DC46-D103-49DF-991D-EE8421AE0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014" y="964850"/>
            <a:ext cx="6068786" cy="4928300"/>
          </a:xfrm>
        </p:spPr>
        <p:txBody>
          <a:bodyPr anchor="ctr">
            <a:noAutofit/>
          </a:bodyPr>
          <a:lstStyle/>
          <a:p>
            <a:r>
              <a:rPr lang="pl-PL" sz="1600" dirty="0">
                <a:effectLst/>
                <a:latin typeface="Arial" panose="020B0604020202020204" pitchFamily="34" charset="0"/>
              </a:rPr>
              <a:t>Nie można mówić o całkowitym uszkodzeniu mózgu lub jego struktury. Zmiany morfologiczne mogą dotyczyć niektórych części, odpowiedzialnych za emocje, ale są odwracalne przy podjęciu odpowiedniego leczenia farmakologicznego. </a:t>
            </a:r>
          </a:p>
          <a:p>
            <a:endParaRPr lang="pl-PL" sz="1600" dirty="0">
              <a:latin typeface="Arial" panose="020B0604020202020204" pitchFamily="34" charset="0"/>
            </a:endParaRPr>
          </a:p>
          <a:p>
            <a:r>
              <a:rPr lang="pl-PL" sz="1600" dirty="0">
                <a:effectLst/>
                <a:latin typeface="Arial" panose="020B0604020202020204" pitchFamily="34" charset="0"/>
              </a:rPr>
              <a:t>Depresja może być również wywołana zaburzeniami rytmów dobowych. Leczenie farmakologiczne depresji pokazało, że depresja związana jest z zaburzeniami w obrębie </a:t>
            </a:r>
            <a:r>
              <a:rPr lang="pl-PL" sz="1600" dirty="0" err="1">
                <a:effectLst/>
                <a:latin typeface="Arial" panose="020B0604020202020204" pitchFamily="34" charset="0"/>
              </a:rPr>
              <a:t>neuromediatorów</a:t>
            </a:r>
            <a:r>
              <a:rPr lang="pl-PL" sz="1600" dirty="0">
                <a:effectLst/>
                <a:latin typeface="Arial" panose="020B0604020202020204" pitchFamily="34" charset="0"/>
              </a:rPr>
              <a:t>, czyli związków chemicznych, które odpowiadają za prawidłową pracę mózgu. Leki normalizują pracę mózgu na poziomie biochemicznym. </a:t>
            </a:r>
          </a:p>
          <a:p>
            <a:endParaRPr lang="pl-PL" sz="1600" dirty="0">
              <a:latin typeface="Arial" panose="020B0604020202020204" pitchFamily="34" charset="0"/>
            </a:endParaRPr>
          </a:p>
          <a:p>
            <a:r>
              <a:rPr lang="pl-PL" sz="1600" dirty="0">
                <a:effectLst/>
                <a:latin typeface="Arial" panose="020B0604020202020204" pitchFamily="34" charset="0"/>
              </a:rPr>
              <a:t>To, że doznajemy na przykład szczególnego stresu, to również mechanizm biochemiczny – jednej substancji wydziela się za dużo, innej za mało, a mózg nie radzi sobie z tym. Ciągle trwają poszukiwania najlepszych metod farmakologicznych leczenia depresji. </a:t>
            </a:r>
            <a:endParaRPr lang="pl-PL" sz="1600" dirty="0">
              <a:effectLst/>
            </a:endParaRPr>
          </a:p>
          <a:p>
            <a:pPr marL="0" indent="0"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962532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8B0D8F8-CC69-4419-9ACF-176E29A4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75488"/>
            <a:ext cx="10515600" cy="1197864"/>
          </a:xfrm>
        </p:spPr>
        <p:txBody>
          <a:bodyPr>
            <a:normAutofit/>
          </a:bodyPr>
          <a:lstStyle/>
          <a:p>
            <a:r>
              <a:rPr lang="pl-PL" sz="3100" b="0" i="0">
                <a:effectLst/>
                <a:latin typeface="Arial" panose="020B0604020202020204" pitchFamily="34" charset="0"/>
              </a:rPr>
              <a:t>Jakie są inne sposoby kompleksowego leczenia depresji?</a:t>
            </a:r>
            <a:br>
              <a:rPr lang="pl-PL" sz="3100" b="0" i="0">
                <a:effectLst/>
                <a:latin typeface="Times New Roman" panose="02020603050405020304" pitchFamily="18" charset="0"/>
              </a:rPr>
            </a:br>
            <a:endParaRPr lang="pl-PL" sz="3100"/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5488" y="585216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Obraz znaleziony dla: DEPRESJA CHOROBA SPOŁECZNA GRAFIKA">
            <a:extLst>
              <a:ext uri="{FF2B5EF4-FFF2-40B4-BE49-F238E27FC236}">
                <a16:creationId xmlns:a16="http://schemas.microsoft.com/office/drawing/2014/main" id="{4C3890B2-10FF-4A64-9540-6C158467BF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" r="5092" b="1"/>
          <a:stretch/>
        </p:blipFill>
        <p:spPr bwMode="auto">
          <a:xfrm>
            <a:off x="2078009" y="2002536"/>
            <a:ext cx="3726109" cy="4169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98BF7C-27F6-4B92-B6D5-618329E1D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6" y="2002536"/>
            <a:ext cx="3822192" cy="4169664"/>
          </a:xfrm>
        </p:spPr>
        <p:txBody>
          <a:bodyPr anchor="t">
            <a:normAutofit/>
          </a:bodyPr>
          <a:lstStyle/>
          <a:p>
            <a:r>
              <a:rPr lang="pl-PL" sz="1200" b="0" i="0">
                <a:effectLst/>
                <a:latin typeface="Arial" panose="020B0604020202020204" pitchFamily="34" charset="0"/>
              </a:rPr>
              <a:t>Nie każdy stan depresyjny wymaga leczenia szpitalnego, ale ponieważ może trwać miesiące, a nawet lata, trzymanie chorego w cierpieniu tak długo jest nieludzkie. </a:t>
            </a:r>
          </a:p>
          <a:p>
            <a:r>
              <a:rPr lang="pl-PL" sz="1200" b="0" i="0">
                <a:effectLst/>
                <a:latin typeface="Arial" panose="020B0604020202020204" pitchFamily="34" charset="0"/>
              </a:rPr>
              <a:t>Nauka szuka leków, aby skrócić te cierpienia.</a:t>
            </a:r>
          </a:p>
          <a:p>
            <a:r>
              <a:rPr lang="pl-PL" sz="1200" b="0" i="0">
                <a:effectLst/>
                <a:latin typeface="Arial" panose="020B0604020202020204" pitchFamily="34" charset="0"/>
              </a:rPr>
              <a:t> W Polsce przyjmuje się, że przyczyną zgonów u 20% osób chorych na depresję jest odebranie sobie życia. Może to wynikać z tego, że nie zastosowano leku, czy zastosowano go niewłaściwie lub za krótko.</a:t>
            </a:r>
          </a:p>
          <a:p>
            <a:r>
              <a:rPr lang="pl-PL" sz="1200" b="0" i="0">
                <a:effectLst/>
                <a:latin typeface="Arial" panose="020B0604020202020204" pitchFamily="34" charset="0"/>
              </a:rPr>
              <a:t> Depresja jest chorobą cykliczną i ma tendencje do nawrotów. </a:t>
            </a:r>
          </a:p>
          <a:p>
            <a:endParaRPr lang="pl-PL" sz="1200">
              <a:latin typeface="Arial" panose="020B0604020202020204" pitchFamily="34" charset="0"/>
            </a:endParaRPr>
          </a:p>
          <a:p>
            <a:r>
              <a:rPr lang="pl-PL" sz="1200" b="0" i="0">
                <a:effectLst/>
                <a:latin typeface="Arial" panose="020B0604020202020204" pitchFamily="34" charset="0"/>
              </a:rPr>
              <a:t>BARDZO WAŻNA JEST PROFILAKTYKA I EDUKACJA W TYM ZAKRESIE.</a:t>
            </a:r>
            <a:endParaRPr lang="pl-PL" sz="1200" b="0" i="0">
              <a:effectLst/>
              <a:latin typeface="Times New Roman" panose="02020603050405020304" pitchFamily="18" charset="0"/>
            </a:endParaRPr>
          </a:p>
          <a:p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3666297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604</Words>
  <Application>Microsoft Office PowerPoint</Application>
  <PresentationFormat>Panoramiczny</PresentationFormat>
  <Paragraphs>53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Tw Cen MT</vt:lpstr>
      <vt:lpstr>Motyw pakietu Office</vt:lpstr>
      <vt:lpstr>DEPRESJA</vt:lpstr>
      <vt:lpstr>Depresja - </vt:lpstr>
      <vt:lpstr>Jakie są objawy depresji? </vt:lpstr>
      <vt:lpstr>Prezentacja programu PowerPoint</vt:lpstr>
      <vt:lpstr>Czy depresja jest chorobą społeczną?</vt:lpstr>
      <vt:lpstr>Prezentacja programu PowerPoint</vt:lpstr>
      <vt:lpstr>Jakie są czynniki ryzyka rozwoju zaburzeń depresyjnych? </vt:lpstr>
      <vt:lpstr>Czy depresja może skutkować zmianami morfologicznymi w mózgu?  </vt:lpstr>
      <vt:lpstr>Jakie są inne sposoby kompleksowego leczenia depresji? </vt:lpstr>
      <vt:lpstr>Czy depresja  jest chorobą psychiczną? </vt:lpstr>
      <vt:lpstr>NIE LEKCEWAŻ OBJAWÓW U SIEBIE, ANI U ZNAJOMYCH - BĄDŹ CZUJNY.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DEPRESJA</dc:title>
  <dc:creator>Patrycja</dc:creator>
  <cp:lastModifiedBy>Patrycja Kleszno</cp:lastModifiedBy>
  <cp:revision>6</cp:revision>
  <dcterms:created xsi:type="dcterms:W3CDTF">2021-02-22T09:49:40Z</dcterms:created>
  <dcterms:modified xsi:type="dcterms:W3CDTF">2021-02-24T11:19:12Z</dcterms:modified>
</cp:coreProperties>
</file>