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78" y="-6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5" name="Footer Placeholder 4"/>
          <p:cNvSpPr>
            <a:spLocks noGrp="1"/>
          </p:cNvSpPr>
          <p:nvPr>
            <p:ph type="ftr" sz="quarter" idx="11"/>
          </p:nvPr>
        </p:nvSpPr>
        <p:spPr/>
        <p:txBody>
          <a:bodyPr/>
          <a:lstStyle/>
          <a:p>
            <a:endParaRPr lang="pl-P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265662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3324053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5" name="Footer Placeholder 4"/>
          <p:cNvSpPr>
            <a:spLocks noGrp="1"/>
          </p:cNvSpPr>
          <p:nvPr>
            <p:ph type="ftr" sz="quarter" idx="11"/>
          </p:nvPr>
        </p:nvSpPr>
        <p:spPr/>
        <p:txBody>
          <a:bodyPr/>
          <a:lstStyle/>
          <a:p>
            <a:endParaRPr lang="pl-P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21631F-32D7-48EF-979A-B538BDC4DDCB}" type="slidenum">
              <a:rPr lang="pl-PL" smtClean="0"/>
              <a:pPr/>
              <a:t>‹#›</a:t>
            </a:fld>
            <a:endParaRPr lang="pl-P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669993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2642713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6" name="Footer Placeholder 5"/>
          <p:cNvSpPr>
            <a:spLocks noGrp="1"/>
          </p:cNvSpPr>
          <p:nvPr>
            <p:ph type="ftr" sz="quarter" idx="11"/>
          </p:nvPr>
        </p:nvSpPr>
        <p:spPr/>
        <p:txBody>
          <a:bodyPr/>
          <a:lstStyle/>
          <a:p>
            <a:endParaRPr lang="pl-P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21631F-32D7-48EF-979A-B538BDC4DDCB}" type="slidenum">
              <a:rPr lang="pl-PL" smtClean="0"/>
              <a:pPr/>
              <a:t>‹#›</a:t>
            </a:fld>
            <a:endParaRPr lang="pl-P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841978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154991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2725238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245057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1328496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659570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151485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8" name="Footer Placeholder 7"/>
          <p:cNvSpPr>
            <a:spLocks noGrp="1"/>
          </p:cNvSpPr>
          <p:nvPr>
            <p:ph type="ftr" sz="quarter" idx="11"/>
          </p:nvPr>
        </p:nvSpPr>
        <p:spPr/>
        <p:txBody>
          <a:bodyPr/>
          <a:lstStyle/>
          <a:p>
            <a:endParaRPr lang="pl-P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3829487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4" name="Footer Placeholder 3"/>
          <p:cNvSpPr>
            <a:spLocks noGrp="1"/>
          </p:cNvSpPr>
          <p:nvPr>
            <p:ph type="ftr" sz="quarter" idx="11"/>
          </p:nvPr>
        </p:nvSpPr>
        <p:spPr/>
        <p:txBody>
          <a:bodyPr/>
          <a:lstStyle/>
          <a:p>
            <a:endParaRPr lang="pl-P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3412308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3" name="Footer Placeholder 2"/>
          <p:cNvSpPr>
            <a:spLocks noGrp="1"/>
          </p:cNvSpPr>
          <p:nvPr>
            <p:ph type="ftr" sz="quarter" idx="11"/>
          </p:nvPr>
        </p:nvSpPr>
        <p:spPr/>
        <p:txBody>
          <a:bodyPr/>
          <a:lstStyle/>
          <a:p>
            <a:endParaRPr lang="pl-P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1466299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442565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773D65F6-CF8D-4053-8CC9-934399628939}" type="datetimeFigureOut">
              <a:rPr lang="pl-PL" smtClean="0"/>
              <a:pPr/>
              <a:t>2019-03-18</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3808148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73D65F6-CF8D-4053-8CC9-934399628939}" type="datetimeFigureOut">
              <a:rPr lang="pl-PL" smtClean="0"/>
              <a:pPr/>
              <a:t>2019-03-18</a:t>
            </a:fld>
            <a:endParaRPr lang="pl-P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821631F-32D7-48EF-979A-B538BDC4DDCB}" type="slidenum">
              <a:rPr lang="pl-PL" smtClean="0"/>
              <a:pPr/>
              <a:t>‹#›</a:t>
            </a:fld>
            <a:endParaRPr lang="pl-PL"/>
          </a:p>
        </p:txBody>
      </p:sp>
    </p:spTree>
    <p:extLst>
      <p:ext uri="{BB962C8B-B14F-4D97-AF65-F5344CB8AC3E}">
        <p14:creationId xmlns:p14="http://schemas.microsoft.com/office/powerpoint/2010/main" xmlns="" val="3315730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7F30AD6-A04D-46AF-ABC1-B54C8BDF74F2}"/>
              </a:ext>
            </a:extLst>
          </p:cNvPr>
          <p:cNvSpPr>
            <a:spLocks noGrp="1"/>
          </p:cNvSpPr>
          <p:nvPr>
            <p:ph type="ctrTitle"/>
          </p:nvPr>
        </p:nvSpPr>
        <p:spPr>
          <a:xfrm>
            <a:off x="1524000" y="512618"/>
            <a:ext cx="9144000" cy="1655763"/>
          </a:xfrm>
        </p:spPr>
        <p:txBody>
          <a:bodyPr/>
          <a:lstStyle/>
          <a:p>
            <a:r>
              <a:rPr lang="pl-PL" b="1" u="sng" dirty="0">
                <a:solidFill>
                  <a:srgbClr val="FF0000"/>
                </a:solidFill>
              </a:rPr>
              <a:t>Aktywność fizyczna</a:t>
            </a:r>
          </a:p>
        </p:txBody>
      </p:sp>
      <p:sp>
        <p:nvSpPr>
          <p:cNvPr id="3" name="Podtytuł 2">
            <a:extLst>
              <a:ext uri="{FF2B5EF4-FFF2-40B4-BE49-F238E27FC236}">
                <a16:creationId xmlns:a16="http://schemas.microsoft.com/office/drawing/2014/main" xmlns="" id="{C26E8901-0C83-4205-8758-610EFCC6EF24}"/>
              </a:ext>
            </a:extLst>
          </p:cNvPr>
          <p:cNvSpPr>
            <a:spLocks noGrp="1"/>
          </p:cNvSpPr>
          <p:nvPr>
            <p:ph type="subTitle" idx="1"/>
          </p:nvPr>
        </p:nvSpPr>
        <p:spPr>
          <a:xfrm>
            <a:off x="1524000" y="4197927"/>
            <a:ext cx="9144000" cy="1925781"/>
          </a:xfrm>
        </p:spPr>
        <p:txBody>
          <a:bodyPr/>
          <a:lstStyle/>
          <a:p>
            <a:r>
              <a:rPr lang="pl-PL" dirty="0"/>
              <a:t>Przygotowała; Anna Linek</a:t>
            </a:r>
          </a:p>
        </p:txBody>
      </p:sp>
    </p:spTree>
    <p:extLst>
      <p:ext uri="{BB962C8B-B14F-4D97-AF65-F5344CB8AC3E}">
        <p14:creationId xmlns:p14="http://schemas.microsoft.com/office/powerpoint/2010/main" xmlns="" val="2174792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12A009C-2F51-49BD-BAF8-64A94CF83798}"/>
              </a:ext>
            </a:extLst>
          </p:cNvPr>
          <p:cNvSpPr>
            <a:spLocks noGrp="1"/>
          </p:cNvSpPr>
          <p:nvPr>
            <p:ph type="title"/>
          </p:nvPr>
        </p:nvSpPr>
        <p:spPr>
          <a:xfrm>
            <a:off x="838200" y="365125"/>
            <a:ext cx="10515600" cy="3583420"/>
          </a:xfrm>
        </p:spPr>
        <p:txBody>
          <a:bodyPr>
            <a:noAutofit/>
          </a:bodyPr>
          <a:lstStyle/>
          <a:p>
            <a:r>
              <a:rPr lang="en-US" sz="2000" b="1" dirty="0" err="1"/>
              <a:t>Odpowiednie</a:t>
            </a:r>
            <a:r>
              <a:rPr lang="en-US" sz="2000" b="1" dirty="0"/>
              <a:t> </a:t>
            </a:r>
            <a:r>
              <a:rPr lang="en-US" sz="2000" b="1" dirty="0" err="1"/>
              <a:t>wykorzystywanie</a:t>
            </a:r>
            <a:r>
              <a:rPr lang="en-US" sz="2000" b="1" dirty="0"/>
              <a:t> </a:t>
            </a:r>
            <a:r>
              <a:rPr lang="en-US" sz="2000" b="1" dirty="0" err="1"/>
              <a:t>ruchu</a:t>
            </a:r>
            <a:r>
              <a:rPr lang="en-US" sz="2000" b="1" dirty="0"/>
              <a:t> w </a:t>
            </a:r>
            <a:r>
              <a:rPr lang="en-US" sz="2000" b="1" dirty="0" err="1"/>
              <a:t>kształtowaniu</a:t>
            </a:r>
            <a:r>
              <a:rPr lang="en-US" sz="2000" b="1" dirty="0"/>
              <a:t> </a:t>
            </a:r>
            <a:r>
              <a:rPr lang="en-US" sz="2000" b="1" dirty="0" err="1"/>
              <a:t>powiązań</a:t>
            </a:r>
            <a:r>
              <a:rPr lang="en-US" sz="2000" b="1" dirty="0"/>
              <a:t> </a:t>
            </a:r>
            <a:r>
              <a:rPr lang="en-US" sz="2000" b="1" dirty="0" err="1"/>
              <a:t>sfery</a:t>
            </a:r>
            <a:r>
              <a:rPr lang="en-US" sz="2000" b="1" dirty="0"/>
              <a:t> </a:t>
            </a:r>
            <a:r>
              <a:rPr lang="en-US" sz="2000" b="1" dirty="0" err="1"/>
              <a:t>psychicznej</a:t>
            </a:r>
            <a:r>
              <a:rPr lang="en-US" sz="2000" b="1" dirty="0"/>
              <a:t> </a:t>
            </a:r>
            <a:r>
              <a:rPr lang="en-US" sz="2000" b="1" dirty="0" err="1"/>
              <a:t>i</a:t>
            </a:r>
            <a:r>
              <a:rPr lang="en-US" sz="2000" b="1" dirty="0"/>
              <a:t> </a:t>
            </a:r>
            <a:r>
              <a:rPr lang="en-US" sz="2000" b="1" dirty="0" err="1"/>
              <a:t>motorycznej</a:t>
            </a:r>
            <a:r>
              <a:rPr lang="en-US" sz="2000" b="1" dirty="0"/>
              <a:t> </a:t>
            </a:r>
            <a:r>
              <a:rPr lang="en-US" sz="2000" b="1" dirty="0" err="1"/>
              <a:t>przyczynia</a:t>
            </a:r>
            <a:r>
              <a:rPr lang="en-US" sz="2000" b="1" dirty="0"/>
              <a:t> </a:t>
            </a:r>
            <a:r>
              <a:rPr lang="en-US" sz="2000" b="1" dirty="0" err="1"/>
              <a:t>się</a:t>
            </a:r>
            <a:r>
              <a:rPr lang="en-US" sz="2000" b="1" dirty="0"/>
              <a:t> do m.in.:</a:t>
            </a:r>
            <a:r>
              <a:rPr lang="pl-PL" sz="2000" dirty="0"/>
              <a:t/>
            </a:r>
            <a:br>
              <a:rPr lang="pl-PL" sz="2000" dirty="0"/>
            </a:br>
            <a:r>
              <a:rPr lang="en-US" sz="2000" b="1" dirty="0"/>
              <a:t>- </a:t>
            </a:r>
            <a:r>
              <a:rPr lang="en-US" sz="2000" b="1" dirty="0" err="1"/>
              <a:t>wykształcenia</a:t>
            </a:r>
            <a:r>
              <a:rPr lang="en-US" sz="2000" b="1" dirty="0"/>
              <a:t> </a:t>
            </a:r>
            <a:r>
              <a:rPr lang="en-US" sz="2000" b="1" dirty="0" err="1"/>
              <a:t>pozytywnej</a:t>
            </a:r>
            <a:r>
              <a:rPr lang="en-US" sz="2000" b="1" dirty="0"/>
              <a:t> </a:t>
            </a:r>
            <a:r>
              <a:rPr lang="en-US" sz="2000" b="1" dirty="0" err="1"/>
              <a:t>świadomości</a:t>
            </a:r>
            <a:r>
              <a:rPr lang="en-US" sz="2000" b="1" dirty="0"/>
              <a:t> </a:t>
            </a:r>
            <a:r>
              <a:rPr lang="en-US" sz="2000" b="1" dirty="0" err="1"/>
              <a:t>ciała</a:t>
            </a:r>
            <a:r>
              <a:rPr lang="en-US" sz="2000" b="1" dirty="0"/>
              <a:t>,</a:t>
            </a:r>
            <a:r>
              <a:rPr lang="pl-PL" sz="2000" dirty="0"/>
              <a:t/>
            </a:r>
            <a:br>
              <a:rPr lang="pl-PL" sz="2000" dirty="0"/>
            </a:br>
            <a:r>
              <a:rPr lang="en-US" sz="2000" b="1" dirty="0"/>
              <a:t>- </a:t>
            </a:r>
            <a:r>
              <a:rPr lang="en-US" sz="2000" b="1" dirty="0" err="1"/>
              <a:t>pozytywnych</a:t>
            </a:r>
            <a:r>
              <a:rPr lang="en-US" sz="2000" b="1" dirty="0"/>
              <a:t> </a:t>
            </a:r>
            <a:r>
              <a:rPr lang="en-US" sz="2000" b="1" dirty="0" err="1"/>
              <a:t>relacji</a:t>
            </a:r>
            <a:r>
              <a:rPr lang="en-US" sz="2000" b="1" dirty="0"/>
              <a:t> </a:t>
            </a:r>
            <a:r>
              <a:rPr lang="en-US" sz="2000" b="1" dirty="0" err="1"/>
              <a:t>międzyludzkich</a:t>
            </a:r>
            <a:r>
              <a:rPr lang="en-US" sz="2000" b="1" dirty="0"/>
              <a:t>,</a:t>
            </a:r>
            <a:r>
              <a:rPr lang="pl-PL" sz="2000" dirty="0"/>
              <a:t/>
            </a:r>
            <a:br>
              <a:rPr lang="pl-PL" sz="2000" dirty="0"/>
            </a:br>
            <a:r>
              <a:rPr lang="en-US" sz="2000" b="1" dirty="0"/>
              <a:t>- </a:t>
            </a:r>
            <a:r>
              <a:rPr lang="en-US" sz="2000" b="1" dirty="0" err="1"/>
              <a:t>rozwijania</a:t>
            </a:r>
            <a:r>
              <a:rPr lang="en-US" sz="2000" b="1" dirty="0"/>
              <a:t> </a:t>
            </a:r>
            <a:r>
              <a:rPr lang="en-US" sz="2000" b="1" dirty="0" err="1"/>
              <a:t>odpowiedzialności</a:t>
            </a:r>
            <a:r>
              <a:rPr lang="en-US" sz="2000" b="1" dirty="0"/>
              <a:t>, </a:t>
            </a:r>
            <a:r>
              <a:rPr lang="en-US" sz="2000" b="1" dirty="0" err="1"/>
              <a:t>pewności</a:t>
            </a:r>
            <a:r>
              <a:rPr lang="en-US" sz="2000" b="1" dirty="0"/>
              <a:t> </a:t>
            </a:r>
            <a:r>
              <a:rPr lang="en-US" sz="2000" b="1" dirty="0" err="1"/>
              <a:t>siebie</a:t>
            </a:r>
            <a:r>
              <a:rPr lang="en-US" sz="2000" b="1" dirty="0"/>
              <a:t> </a:t>
            </a:r>
            <a:r>
              <a:rPr lang="en-US" sz="2000" b="1" dirty="0" err="1"/>
              <a:t>i</a:t>
            </a:r>
            <a:r>
              <a:rPr lang="en-US" sz="2000" b="1" dirty="0"/>
              <a:t> </a:t>
            </a:r>
            <a:r>
              <a:rPr lang="en-US" sz="2000" b="1" dirty="0" err="1"/>
              <a:t>poczucia</a:t>
            </a:r>
            <a:r>
              <a:rPr lang="en-US" sz="2000" b="1" dirty="0"/>
              <a:t> </a:t>
            </a:r>
            <a:r>
              <a:rPr lang="en-US" sz="2000" b="1" dirty="0" err="1"/>
              <a:t>własnej</a:t>
            </a:r>
            <a:r>
              <a:rPr lang="en-US" sz="2000" b="1" dirty="0"/>
              <a:t> </a:t>
            </a:r>
            <a:r>
              <a:rPr lang="en-US" sz="2000" b="1" dirty="0" err="1"/>
              <a:t>wartości</a:t>
            </a:r>
            <a:r>
              <a:rPr lang="en-US" sz="2000" b="1" dirty="0"/>
              <a:t>,</a:t>
            </a:r>
            <a:r>
              <a:rPr lang="pl-PL" sz="2000" dirty="0"/>
              <a:t/>
            </a:r>
            <a:br>
              <a:rPr lang="pl-PL" sz="2000" dirty="0"/>
            </a:br>
            <a:r>
              <a:rPr lang="en-US" sz="2000" b="1" dirty="0"/>
              <a:t>- </a:t>
            </a:r>
            <a:r>
              <a:rPr lang="en-US" sz="2000" b="1" dirty="0" err="1"/>
              <a:t>pobudzenia</a:t>
            </a:r>
            <a:r>
              <a:rPr lang="en-US" sz="2000" b="1" dirty="0"/>
              <a:t> </a:t>
            </a:r>
            <a:r>
              <a:rPr lang="en-US" sz="2000" b="1" dirty="0" err="1"/>
              <a:t>empatii</a:t>
            </a:r>
            <a:r>
              <a:rPr lang="en-US" sz="2000" b="1" dirty="0"/>
              <a:t>, </a:t>
            </a:r>
            <a:r>
              <a:rPr lang="en-US" sz="2000" b="1" dirty="0" err="1"/>
              <a:t>kreatywności</a:t>
            </a:r>
            <a:r>
              <a:rPr lang="en-US" sz="2000" b="1" dirty="0"/>
              <a:t> </a:t>
            </a:r>
            <a:r>
              <a:rPr lang="en-US" sz="2000" b="1" dirty="0" err="1"/>
              <a:t>i</a:t>
            </a:r>
            <a:r>
              <a:rPr lang="en-US" sz="2000" b="1" dirty="0"/>
              <a:t> </a:t>
            </a:r>
            <a:r>
              <a:rPr lang="en-US" sz="2000" b="1" dirty="0" err="1"/>
              <a:t>zdolności</a:t>
            </a:r>
            <a:r>
              <a:rPr lang="en-US" sz="2000" b="1" dirty="0"/>
              <a:t> </a:t>
            </a:r>
            <a:r>
              <a:rPr lang="en-US" sz="2000" b="1" dirty="0" err="1"/>
              <a:t>społecznych</a:t>
            </a:r>
            <a:r>
              <a:rPr lang="en-US" sz="2000" b="1" dirty="0"/>
              <a:t>,</a:t>
            </a:r>
            <a:r>
              <a:rPr lang="pl-PL" sz="2000" dirty="0"/>
              <a:t/>
            </a:r>
            <a:br>
              <a:rPr lang="pl-PL" sz="2000" dirty="0"/>
            </a:br>
            <a:r>
              <a:rPr lang="en-US" sz="2000" b="1" dirty="0"/>
              <a:t>- </a:t>
            </a:r>
            <a:r>
              <a:rPr lang="en-US" sz="2000" b="1" dirty="0" err="1"/>
              <a:t>poprawy</a:t>
            </a:r>
            <a:r>
              <a:rPr lang="en-US" sz="2000" b="1" dirty="0"/>
              <a:t> </a:t>
            </a:r>
            <a:r>
              <a:rPr lang="en-US" sz="2000" b="1" dirty="0" err="1"/>
              <a:t>zdrowia</a:t>
            </a:r>
            <a:r>
              <a:rPr lang="en-US" sz="2000" b="1" dirty="0"/>
              <a:t> </a:t>
            </a:r>
            <a:r>
              <a:rPr lang="en-US" sz="2000" b="1" dirty="0" err="1"/>
              <a:t>psychicznego</a:t>
            </a:r>
            <a:r>
              <a:rPr lang="en-US" sz="2000" b="1" dirty="0"/>
              <a:t> </a:t>
            </a:r>
            <a:r>
              <a:rPr lang="en-US" sz="2000" b="1" dirty="0" err="1"/>
              <a:t>i</a:t>
            </a:r>
            <a:r>
              <a:rPr lang="en-US" sz="2000" b="1" dirty="0"/>
              <a:t> </a:t>
            </a:r>
            <a:r>
              <a:rPr lang="en-US" sz="2000" b="1" dirty="0" err="1"/>
              <a:t>fizycznego</a:t>
            </a:r>
            <a:r>
              <a:rPr lang="en-US" sz="2000" b="1" dirty="0"/>
              <a:t> </a:t>
            </a:r>
            <a:r>
              <a:rPr lang="en-US" sz="2000" b="1" dirty="0" err="1"/>
              <a:t>jak</a:t>
            </a:r>
            <a:r>
              <a:rPr lang="en-US" sz="2000" b="1" dirty="0"/>
              <a:t> </a:t>
            </a:r>
            <a:r>
              <a:rPr lang="en-US" sz="2000" b="1" dirty="0" err="1"/>
              <a:t>i</a:t>
            </a:r>
            <a:r>
              <a:rPr lang="en-US" sz="2000" b="1" dirty="0"/>
              <a:t> </a:t>
            </a:r>
            <a:r>
              <a:rPr lang="en-US" sz="2000" b="1" dirty="0" err="1"/>
              <a:t>osiągnięć</a:t>
            </a:r>
            <a:r>
              <a:rPr lang="en-US" sz="2000" b="1" dirty="0"/>
              <a:t> </a:t>
            </a:r>
            <a:r>
              <a:rPr lang="en-US" sz="2000" b="1" dirty="0" err="1"/>
              <a:t>szkolnych</a:t>
            </a:r>
            <a:r>
              <a:rPr lang="en-US" sz="2000" b="1" dirty="0"/>
              <a:t>,</a:t>
            </a:r>
            <a:r>
              <a:rPr lang="pl-PL" sz="2000" dirty="0"/>
              <a:t/>
            </a:r>
            <a:br>
              <a:rPr lang="pl-PL" sz="2000" dirty="0"/>
            </a:br>
            <a:r>
              <a:rPr lang="en-US" sz="2000" b="1" dirty="0"/>
              <a:t>- </a:t>
            </a:r>
            <a:r>
              <a:rPr lang="en-US" sz="2000" b="1" dirty="0" err="1"/>
              <a:t>zwiększenia</a:t>
            </a:r>
            <a:r>
              <a:rPr lang="en-US" sz="2000" b="1" dirty="0"/>
              <a:t> </a:t>
            </a:r>
            <a:r>
              <a:rPr lang="en-US" sz="2000" b="1" dirty="0" err="1"/>
              <a:t>zdolności</a:t>
            </a:r>
            <a:r>
              <a:rPr lang="en-US" sz="2000" b="1" dirty="0"/>
              <a:t> </a:t>
            </a:r>
            <a:r>
              <a:rPr lang="en-US" sz="2000" b="1" dirty="0" err="1"/>
              <a:t>samostanowienia</a:t>
            </a:r>
            <a:r>
              <a:rPr lang="en-US" sz="2000" b="1" dirty="0"/>
              <a:t>, </a:t>
            </a:r>
            <a:r>
              <a:rPr lang="en-US" sz="2000" b="1" dirty="0" err="1"/>
              <a:t>samorealizacji</a:t>
            </a:r>
            <a:r>
              <a:rPr lang="en-US" sz="2000" b="1" dirty="0"/>
              <a:t>, </a:t>
            </a:r>
            <a:r>
              <a:rPr lang="en-US" sz="2000" b="1" dirty="0" err="1"/>
              <a:t>tolerancji</a:t>
            </a:r>
            <a:r>
              <a:rPr lang="en-US" sz="2000" b="1" dirty="0"/>
              <a:t>, </a:t>
            </a:r>
            <a:r>
              <a:rPr lang="en-US" sz="2000" b="1" dirty="0" err="1"/>
              <a:t>solidarności</a:t>
            </a:r>
            <a:r>
              <a:rPr lang="en-US" sz="2000" b="1" dirty="0"/>
              <a:t>, </a:t>
            </a:r>
            <a:r>
              <a:rPr lang="en-US" sz="2000" b="1" dirty="0" err="1"/>
              <a:t>opanowania</a:t>
            </a:r>
            <a:r>
              <a:rPr lang="en-US" sz="2000" b="1" dirty="0"/>
              <a:t> </a:t>
            </a:r>
            <a:r>
              <a:rPr lang="en-US" sz="2000" b="1" dirty="0" err="1"/>
              <a:t>i</a:t>
            </a:r>
            <a:r>
              <a:rPr lang="en-US" sz="2000" b="1" dirty="0"/>
              <a:t> </a:t>
            </a:r>
            <a:r>
              <a:rPr lang="en-US" sz="2000" b="1" dirty="0" err="1"/>
              <a:t>motywacji</a:t>
            </a:r>
            <a:r>
              <a:rPr lang="pl-PL" sz="2000" dirty="0"/>
              <a:t/>
            </a:r>
            <a:br>
              <a:rPr lang="pl-PL" sz="2000" dirty="0"/>
            </a:br>
            <a:r>
              <a:rPr lang="en-US" sz="2000" b="1" dirty="0"/>
              <a:t>W </a:t>
            </a:r>
            <a:r>
              <a:rPr lang="en-US" sz="2000" b="1" dirty="0" err="1"/>
              <a:t>badaniach</a:t>
            </a:r>
            <a:r>
              <a:rPr lang="en-US" sz="2000" b="1" dirty="0"/>
              <a:t>, </a:t>
            </a:r>
            <a:r>
              <a:rPr lang="en-US" sz="2000" b="1" dirty="0" err="1"/>
              <a:t>udowodniono</a:t>
            </a:r>
            <a:r>
              <a:rPr lang="en-US" sz="2000" b="1" dirty="0"/>
              <a:t> </a:t>
            </a:r>
            <a:r>
              <a:rPr lang="en-US" sz="2000" b="1" dirty="0" err="1"/>
              <a:t>pozytywny</a:t>
            </a:r>
            <a:r>
              <a:rPr lang="en-US" sz="2000" b="1" dirty="0"/>
              <a:t> </a:t>
            </a:r>
            <a:r>
              <a:rPr lang="en-US" sz="2000" b="1" dirty="0" err="1"/>
              <a:t>wpływ</a:t>
            </a:r>
            <a:r>
              <a:rPr lang="en-US" sz="2000" b="1" dirty="0"/>
              <a:t> </a:t>
            </a:r>
            <a:r>
              <a:rPr lang="en-US" sz="2000" b="1" dirty="0" err="1"/>
              <a:t>ruchu</a:t>
            </a:r>
            <a:r>
              <a:rPr lang="en-US" sz="2000" b="1" dirty="0"/>
              <a:t> </a:t>
            </a:r>
            <a:r>
              <a:rPr lang="en-US" sz="2000" b="1" dirty="0" err="1"/>
              <a:t>na</a:t>
            </a:r>
            <a:r>
              <a:rPr lang="en-US" sz="2000" b="1" dirty="0"/>
              <a:t> </a:t>
            </a:r>
            <a:r>
              <a:rPr lang="en-US" sz="2000" b="1" dirty="0" err="1"/>
              <a:t>wyniki</a:t>
            </a:r>
            <a:r>
              <a:rPr lang="en-US" sz="2000" b="1" dirty="0"/>
              <a:t> </a:t>
            </a:r>
            <a:r>
              <a:rPr lang="en-US" sz="2000" b="1" dirty="0" err="1"/>
              <a:t>szkolne</a:t>
            </a:r>
            <a:r>
              <a:rPr lang="en-US" sz="2000" b="1" dirty="0"/>
              <a:t>. </a:t>
            </a:r>
            <a:r>
              <a:rPr lang="en-US" sz="2000" b="1" dirty="0" err="1"/>
              <a:t>Obserwacje</a:t>
            </a:r>
            <a:r>
              <a:rPr lang="en-US" sz="2000" b="1" dirty="0"/>
              <a:t> </a:t>
            </a:r>
            <a:r>
              <a:rPr lang="en-US" sz="2000" b="1" dirty="0" err="1"/>
              <a:t>dotyczyły</a:t>
            </a:r>
            <a:r>
              <a:rPr lang="en-US" sz="2000" b="1" dirty="0"/>
              <a:t> </a:t>
            </a:r>
            <a:r>
              <a:rPr lang="en-US" sz="2000" b="1" dirty="0" err="1"/>
              <a:t>umiejętności</a:t>
            </a:r>
            <a:r>
              <a:rPr lang="en-US" sz="2000" b="1" dirty="0"/>
              <a:t> </a:t>
            </a:r>
            <a:r>
              <a:rPr lang="en-US" sz="2000" b="1" dirty="0" err="1"/>
              <a:t>percepcji</a:t>
            </a:r>
            <a:r>
              <a:rPr lang="en-US" sz="2000" b="1" dirty="0"/>
              <a:t>, </a:t>
            </a:r>
            <a:r>
              <a:rPr lang="en-US" sz="2000" b="1" dirty="0" err="1"/>
              <a:t>wskaźników</a:t>
            </a:r>
            <a:r>
              <a:rPr lang="en-US" sz="2000" b="1" dirty="0"/>
              <a:t> </a:t>
            </a:r>
            <a:r>
              <a:rPr lang="en-US" sz="2000" b="1" dirty="0" err="1"/>
              <a:t>inteligencji</a:t>
            </a:r>
            <a:r>
              <a:rPr lang="en-US" sz="2000" b="1" dirty="0"/>
              <a:t>, </a:t>
            </a:r>
            <a:r>
              <a:rPr lang="en-US" sz="2000" b="1" dirty="0" err="1"/>
              <a:t>osiągnięć</a:t>
            </a:r>
            <a:r>
              <a:rPr lang="en-US" sz="2000" b="1" dirty="0"/>
              <a:t> </a:t>
            </a:r>
            <a:r>
              <a:rPr lang="en-US" sz="2000" b="1" dirty="0" err="1"/>
              <a:t>szkolnych</a:t>
            </a:r>
            <a:r>
              <a:rPr lang="en-US" sz="2000" b="1" dirty="0"/>
              <a:t>, </a:t>
            </a:r>
            <a:r>
              <a:rPr lang="en-US" sz="2000" b="1" dirty="0" err="1"/>
              <a:t>testów</a:t>
            </a:r>
            <a:r>
              <a:rPr lang="en-US" sz="2000" b="1" dirty="0"/>
              <a:t> </a:t>
            </a:r>
            <a:r>
              <a:rPr lang="en-US" sz="2000" b="1" dirty="0" err="1"/>
              <a:t>werbalnych</a:t>
            </a:r>
            <a:r>
              <a:rPr lang="en-US" sz="2000" b="1" dirty="0"/>
              <a:t> </a:t>
            </a:r>
            <a:r>
              <a:rPr lang="en-US" sz="2000" b="1" dirty="0" err="1"/>
              <a:t>i</a:t>
            </a:r>
            <a:r>
              <a:rPr lang="en-US" sz="2000" b="1" dirty="0"/>
              <a:t> </a:t>
            </a:r>
            <a:r>
              <a:rPr lang="en-US" sz="2000" b="1" dirty="0" err="1"/>
              <a:t>matematycznych</a:t>
            </a:r>
            <a:r>
              <a:rPr lang="en-US" sz="2000" b="1" dirty="0"/>
              <a:t> </a:t>
            </a:r>
            <a:r>
              <a:rPr lang="en-US" sz="2000" b="1" dirty="0" err="1"/>
              <a:t>oraz</a:t>
            </a:r>
            <a:r>
              <a:rPr lang="en-US" sz="2000" b="1" dirty="0"/>
              <a:t> </a:t>
            </a:r>
            <a:r>
              <a:rPr lang="en-US" sz="2000" b="1" dirty="0" err="1"/>
              <a:t>poziomu</a:t>
            </a:r>
            <a:r>
              <a:rPr lang="en-US" sz="2000" b="1" dirty="0"/>
              <a:t> </a:t>
            </a:r>
            <a:r>
              <a:rPr lang="en-US" sz="2000" b="1" dirty="0" err="1"/>
              <a:t>gotowości</a:t>
            </a:r>
            <a:r>
              <a:rPr lang="en-US" sz="2000" b="1" dirty="0"/>
              <a:t> </a:t>
            </a:r>
            <a:r>
              <a:rPr lang="en-US" sz="2000" b="1" dirty="0" err="1"/>
              <a:t>szkolnej</a:t>
            </a:r>
            <a:r>
              <a:rPr lang="en-US" sz="2000" b="1" dirty="0"/>
              <a:t>. </a:t>
            </a:r>
            <a:r>
              <a:rPr lang="en-US" sz="2000" b="1" dirty="0" err="1"/>
              <a:t>Szczególnie</a:t>
            </a:r>
            <a:r>
              <a:rPr lang="en-US" sz="2000" b="1" dirty="0"/>
              <a:t> </a:t>
            </a:r>
            <a:r>
              <a:rPr lang="en-US" sz="2000" b="1" dirty="0" err="1"/>
              <a:t>ważne</a:t>
            </a:r>
            <a:r>
              <a:rPr lang="en-US" sz="2000" b="1" dirty="0"/>
              <a:t>, </a:t>
            </a:r>
            <a:r>
              <a:rPr lang="en-US" sz="2000" b="1" dirty="0" err="1"/>
              <a:t>dla</a:t>
            </a:r>
            <a:r>
              <a:rPr lang="en-US" sz="2000" b="1" dirty="0"/>
              <a:t> </a:t>
            </a:r>
            <a:r>
              <a:rPr lang="en-US" sz="2000" b="1" dirty="0" err="1"/>
              <a:t>poprawy</a:t>
            </a:r>
            <a:r>
              <a:rPr lang="en-US" sz="2000" b="1" dirty="0"/>
              <a:t> </a:t>
            </a:r>
            <a:r>
              <a:rPr lang="en-US" sz="2000" b="1" dirty="0" err="1"/>
              <a:t>oraz</a:t>
            </a:r>
            <a:r>
              <a:rPr lang="en-US" sz="2000" b="1" dirty="0"/>
              <a:t> </a:t>
            </a:r>
            <a:r>
              <a:rPr lang="en-US" sz="2000" b="1" dirty="0" err="1"/>
              <a:t>utrzymania</a:t>
            </a:r>
            <a:r>
              <a:rPr lang="en-US" sz="2000" b="1" dirty="0"/>
              <a:t> </a:t>
            </a:r>
            <a:r>
              <a:rPr lang="en-US" sz="2000" b="1" dirty="0" err="1"/>
              <a:t>sprawności</a:t>
            </a:r>
            <a:r>
              <a:rPr lang="en-US" sz="2000" b="1" dirty="0"/>
              <a:t> </a:t>
            </a:r>
            <a:r>
              <a:rPr lang="en-US" sz="2000" b="1" dirty="0" err="1"/>
              <a:t>i</a:t>
            </a:r>
            <a:r>
              <a:rPr lang="en-US" sz="2000" b="1" dirty="0"/>
              <a:t> </a:t>
            </a:r>
            <a:r>
              <a:rPr lang="en-US" sz="2000" b="1" dirty="0" err="1"/>
              <a:t>funkcji</a:t>
            </a:r>
            <a:r>
              <a:rPr lang="en-US" sz="2000" b="1" dirty="0"/>
              <a:t> </a:t>
            </a:r>
            <a:r>
              <a:rPr lang="en-US" sz="2000" b="1" dirty="0" err="1"/>
              <a:t>umysłu</a:t>
            </a:r>
            <a:r>
              <a:rPr lang="en-US" sz="2000" b="1" dirty="0"/>
              <a:t> w </a:t>
            </a:r>
            <a:r>
              <a:rPr lang="en-US" sz="2000" b="1" dirty="0" err="1"/>
              <a:t>okresie</a:t>
            </a:r>
            <a:r>
              <a:rPr lang="en-US" sz="2000" b="1" dirty="0"/>
              <a:t> </a:t>
            </a:r>
            <a:r>
              <a:rPr lang="en-US" sz="2000" b="1" dirty="0" err="1"/>
              <a:t>pełnej</a:t>
            </a:r>
            <a:r>
              <a:rPr lang="en-US" sz="2000" b="1" dirty="0"/>
              <a:t> </a:t>
            </a:r>
            <a:r>
              <a:rPr lang="en-US" sz="2000" b="1" dirty="0" err="1"/>
              <a:t>dorosłości</a:t>
            </a:r>
            <a:r>
              <a:rPr lang="en-US" sz="2000" b="1" dirty="0"/>
              <a:t>, jest </a:t>
            </a:r>
            <a:r>
              <a:rPr lang="en-US" sz="2000" b="1" dirty="0" err="1"/>
              <a:t>możliwie</a:t>
            </a:r>
            <a:r>
              <a:rPr lang="en-US" sz="2000" b="1" dirty="0"/>
              <a:t> </a:t>
            </a:r>
            <a:r>
              <a:rPr lang="en-US" sz="2000" b="1" dirty="0" err="1"/>
              <a:t>najwcześniejsze</a:t>
            </a:r>
            <a:r>
              <a:rPr lang="en-US" sz="2000" b="1" dirty="0"/>
              <a:t> </a:t>
            </a:r>
            <a:r>
              <a:rPr lang="en-US" sz="2000" b="1" dirty="0" err="1"/>
              <a:t>podejmowanie</a:t>
            </a:r>
            <a:r>
              <a:rPr lang="en-US" sz="2000" b="1" dirty="0"/>
              <a:t> </a:t>
            </a:r>
            <a:r>
              <a:rPr lang="en-US" sz="2000" b="1" dirty="0" err="1"/>
              <a:t>aktywności</a:t>
            </a:r>
            <a:r>
              <a:rPr lang="en-US" sz="2000" b="1" dirty="0"/>
              <a:t> </a:t>
            </a:r>
            <a:r>
              <a:rPr lang="en-US" sz="2000" b="1" dirty="0" err="1"/>
              <a:t>ruchowej</a:t>
            </a:r>
            <a:r>
              <a:rPr lang="en-US" sz="2000" b="1" dirty="0"/>
              <a:t>.</a:t>
            </a:r>
            <a:r>
              <a:rPr lang="pl-PL" sz="2000" dirty="0"/>
              <a:t/>
            </a:r>
            <a:br>
              <a:rPr lang="pl-PL" sz="2000" dirty="0"/>
            </a:br>
            <a:endParaRPr lang="pl-PL" sz="2000" dirty="0"/>
          </a:p>
        </p:txBody>
      </p:sp>
      <p:pic>
        <p:nvPicPr>
          <p:cNvPr id="5" name="Symbol zastępczy zawartości 4">
            <a:extLst>
              <a:ext uri="{FF2B5EF4-FFF2-40B4-BE49-F238E27FC236}">
                <a16:creationId xmlns:a16="http://schemas.microsoft.com/office/drawing/2014/main" xmlns="" id="{E4581BAC-2FE2-476B-B347-9C723DB88A0C}"/>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488873" y="4862945"/>
            <a:ext cx="3096923" cy="1928136"/>
          </a:xfrm>
        </p:spPr>
      </p:pic>
    </p:spTree>
    <p:extLst>
      <p:ext uri="{BB962C8B-B14F-4D97-AF65-F5344CB8AC3E}">
        <p14:creationId xmlns:p14="http://schemas.microsoft.com/office/powerpoint/2010/main" xmlns="" val="2858827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3194252-699A-4D57-89BB-8DF3A24A0BD4}"/>
              </a:ext>
            </a:extLst>
          </p:cNvPr>
          <p:cNvSpPr>
            <a:spLocks noGrp="1"/>
          </p:cNvSpPr>
          <p:nvPr>
            <p:ph type="title"/>
          </p:nvPr>
        </p:nvSpPr>
        <p:spPr>
          <a:xfrm>
            <a:off x="838200" y="365125"/>
            <a:ext cx="10515600" cy="5897130"/>
          </a:xfrm>
        </p:spPr>
        <p:txBody>
          <a:bodyPr>
            <a:normAutofit fontScale="90000"/>
          </a:bodyPr>
          <a:lstStyle/>
          <a:p>
            <a:r>
              <a:rPr lang="en-US" sz="2000" b="1" dirty="0" err="1"/>
              <a:t>Ostatnie</a:t>
            </a:r>
            <a:r>
              <a:rPr lang="en-US" sz="2000" b="1" dirty="0"/>
              <a:t> </a:t>
            </a:r>
            <a:r>
              <a:rPr lang="en-US" sz="2000" b="1" dirty="0" err="1"/>
              <a:t>badania</a:t>
            </a:r>
            <a:r>
              <a:rPr lang="en-US" sz="2000" b="1" dirty="0"/>
              <a:t> </a:t>
            </a:r>
            <a:r>
              <a:rPr lang="en-US" sz="2000" b="1" dirty="0" err="1"/>
              <a:t>wykazały</a:t>
            </a:r>
            <a:r>
              <a:rPr lang="en-US" sz="2000" b="1" dirty="0"/>
              <a:t> </a:t>
            </a:r>
            <a:r>
              <a:rPr lang="en-US" sz="2000" b="1" dirty="0" err="1"/>
              <a:t>jednak</a:t>
            </a:r>
            <a:r>
              <a:rPr lang="en-US" sz="2000" b="1" dirty="0"/>
              <a:t>, </a:t>
            </a:r>
            <a:r>
              <a:rPr lang="en-US" sz="2000" b="1" dirty="0" err="1"/>
              <a:t>że</a:t>
            </a:r>
            <a:r>
              <a:rPr lang="en-US" sz="2000" b="1" dirty="0"/>
              <a:t> </a:t>
            </a:r>
            <a:r>
              <a:rPr lang="en-US" sz="2000" b="1" dirty="0" err="1"/>
              <a:t>aktywność</a:t>
            </a:r>
            <a:r>
              <a:rPr lang="en-US" sz="2000" b="1" dirty="0"/>
              <a:t> </a:t>
            </a:r>
            <a:r>
              <a:rPr lang="en-US" sz="2000" b="1" dirty="0" err="1"/>
              <a:t>fizyczna</a:t>
            </a:r>
            <a:r>
              <a:rPr lang="en-US" sz="2000" b="1" dirty="0"/>
              <a:t> (3 </a:t>
            </a:r>
            <a:r>
              <a:rPr lang="en-US" sz="2000" b="1" dirty="0" err="1"/>
              <a:t>miesiące</a:t>
            </a:r>
            <a:r>
              <a:rPr lang="en-US" sz="2000" b="1" dirty="0"/>
              <a:t> </a:t>
            </a:r>
            <a:r>
              <a:rPr lang="en-US" sz="2000" b="1" dirty="0" err="1"/>
              <a:t>treningu</a:t>
            </a:r>
            <a:r>
              <a:rPr lang="en-US" sz="2000" b="1" dirty="0"/>
              <a:t> </a:t>
            </a:r>
            <a:r>
              <a:rPr lang="en-US" sz="2000" b="1" dirty="0" err="1"/>
              <a:t>aerobowego</a:t>
            </a:r>
            <a:r>
              <a:rPr lang="en-US" sz="2000" b="1" dirty="0"/>
              <a:t>) </a:t>
            </a:r>
            <a:r>
              <a:rPr lang="en-US" sz="2000" b="1" dirty="0" err="1"/>
              <a:t>stymuluje</a:t>
            </a:r>
            <a:r>
              <a:rPr lang="en-US" sz="2000" b="1" dirty="0"/>
              <a:t> </a:t>
            </a:r>
            <a:r>
              <a:rPr lang="en-US" sz="2000" b="1" dirty="0" err="1"/>
              <a:t>mózg</a:t>
            </a:r>
            <a:r>
              <a:rPr lang="en-US" sz="2000" b="1" dirty="0"/>
              <a:t> do </a:t>
            </a:r>
            <a:r>
              <a:rPr lang="en-US" sz="2000" b="1" dirty="0" err="1"/>
              <a:t>wytwarzania</a:t>
            </a:r>
            <a:r>
              <a:rPr lang="en-US" sz="2000" b="1" dirty="0"/>
              <a:t> </a:t>
            </a:r>
            <a:r>
              <a:rPr lang="en-US" sz="2000" b="1" dirty="0" err="1"/>
              <a:t>nowych</a:t>
            </a:r>
            <a:r>
              <a:rPr lang="en-US" sz="2000" b="1" dirty="0"/>
              <a:t> </a:t>
            </a:r>
            <a:r>
              <a:rPr lang="en-US" sz="2000" b="1" dirty="0" err="1"/>
              <a:t>komórek</a:t>
            </a:r>
            <a:r>
              <a:rPr lang="en-US" sz="2000" b="1" dirty="0"/>
              <a:t> </a:t>
            </a:r>
            <a:r>
              <a:rPr lang="en-US" sz="2000" b="1" dirty="0" err="1"/>
              <a:t>mózgowych</a:t>
            </a:r>
            <a:r>
              <a:rPr lang="en-US" sz="2000" b="1" dirty="0"/>
              <a:t> </a:t>
            </a:r>
            <a:r>
              <a:rPr lang="en-US" sz="2000" b="1" dirty="0" err="1"/>
              <a:t>i</a:t>
            </a:r>
            <a:r>
              <a:rPr lang="en-US" sz="2000" b="1" dirty="0"/>
              <a:t> </a:t>
            </a:r>
            <a:r>
              <a:rPr lang="en-US" sz="2000" b="1" dirty="0" err="1"/>
              <a:t>nowych</a:t>
            </a:r>
            <a:r>
              <a:rPr lang="en-US" sz="2000" b="1" dirty="0"/>
              <a:t> </a:t>
            </a:r>
            <a:r>
              <a:rPr lang="en-US" sz="2000" b="1" dirty="0" err="1"/>
              <a:t>neuronów</a:t>
            </a:r>
            <a:r>
              <a:rPr lang="en-US" sz="2000" b="1" dirty="0"/>
              <a:t> w </a:t>
            </a:r>
            <a:r>
              <a:rPr lang="en-US" sz="2000" b="1" dirty="0" err="1"/>
              <a:t>tzw</a:t>
            </a:r>
            <a:r>
              <a:rPr lang="en-US" sz="2000" b="1" dirty="0"/>
              <a:t>. </a:t>
            </a:r>
            <a:r>
              <a:rPr lang="en-US" sz="2000" b="1" dirty="0" err="1"/>
              <a:t>zakręcie</a:t>
            </a:r>
            <a:r>
              <a:rPr lang="en-US" sz="2000" b="1" dirty="0"/>
              <a:t> </a:t>
            </a:r>
            <a:r>
              <a:rPr lang="en-US" sz="2000" b="1" dirty="0" err="1"/>
              <a:t>zębatym</a:t>
            </a:r>
            <a:r>
              <a:rPr lang="en-US" sz="2000" b="1" dirty="0"/>
              <a:t> </a:t>
            </a:r>
            <a:r>
              <a:rPr lang="en-US" sz="2000" b="1" dirty="0" err="1"/>
              <a:t>hipokampa</a:t>
            </a:r>
            <a:r>
              <a:rPr lang="en-US" sz="2000" b="1" dirty="0"/>
              <a:t> (</a:t>
            </a:r>
            <a:r>
              <a:rPr lang="en-US" sz="2000" b="1" dirty="0" err="1"/>
              <a:t>obszarze</a:t>
            </a:r>
            <a:r>
              <a:rPr lang="en-US" sz="2000" b="1" dirty="0"/>
              <a:t> </a:t>
            </a:r>
            <a:r>
              <a:rPr lang="en-US" sz="2000" b="1" dirty="0" err="1"/>
              <a:t>odpowiedzialnym</a:t>
            </a:r>
            <a:r>
              <a:rPr lang="en-US" sz="2000" b="1" dirty="0"/>
              <a:t> za </a:t>
            </a:r>
            <a:r>
              <a:rPr lang="en-US" sz="2000" b="1" dirty="0" err="1"/>
              <a:t>pamięć</a:t>
            </a:r>
            <a:r>
              <a:rPr lang="en-US" sz="2000" b="1" dirty="0"/>
              <a:t>, </a:t>
            </a:r>
            <a:r>
              <a:rPr lang="en-US" sz="2000" b="1" dirty="0" err="1"/>
              <a:t>poznanie</a:t>
            </a:r>
            <a:r>
              <a:rPr lang="en-US" sz="2000" b="1" dirty="0"/>
              <a:t>, </a:t>
            </a:r>
            <a:r>
              <a:rPr lang="en-US" sz="2000" b="1" dirty="0" err="1"/>
              <a:t>skupienie</a:t>
            </a:r>
            <a:r>
              <a:rPr lang="en-US" sz="2000" b="1" dirty="0"/>
              <a:t> </a:t>
            </a:r>
            <a:r>
              <a:rPr lang="en-US" sz="2000" b="1" dirty="0" err="1"/>
              <a:t>i</a:t>
            </a:r>
            <a:r>
              <a:rPr lang="en-US" sz="2000" b="1" dirty="0"/>
              <a:t> </a:t>
            </a:r>
            <a:r>
              <a:rPr lang="en-US" sz="2000" b="1" dirty="0" err="1"/>
              <a:t>podzielność</a:t>
            </a:r>
            <a:r>
              <a:rPr lang="en-US" sz="2000" b="1" dirty="0"/>
              <a:t> </a:t>
            </a:r>
            <a:r>
              <a:rPr lang="en-US" sz="2000" b="1" dirty="0" err="1"/>
              <a:t>uwagi</a:t>
            </a:r>
            <a:r>
              <a:rPr lang="en-US" sz="2000" b="1" dirty="0"/>
              <a:t>, </a:t>
            </a:r>
            <a:r>
              <a:rPr lang="en-US" sz="2000" b="1" dirty="0" err="1"/>
              <a:t>uczenie</a:t>
            </a:r>
            <a:r>
              <a:rPr lang="en-US" sz="2000" b="1" dirty="0"/>
              <a:t> </a:t>
            </a:r>
            <a:r>
              <a:rPr lang="en-US" sz="2000" b="1" dirty="0" err="1"/>
              <a:t>się</a:t>
            </a:r>
            <a:r>
              <a:rPr lang="en-US" sz="2000" b="1" dirty="0"/>
              <a:t>, </a:t>
            </a:r>
            <a:r>
              <a:rPr lang="en-US" sz="2000" b="1" dirty="0" err="1"/>
              <a:t>emocje</a:t>
            </a:r>
            <a:r>
              <a:rPr lang="en-US" sz="2000" b="1" dirty="0"/>
              <a:t>). </a:t>
            </a:r>
            <a:r>
              <a:rPr lang="en-US" sz="2000" b="1" dirty="0" err="1"/>
              <a:t>Intensywny</a:t>
            </a:r>
            <a:r>
              <a:rPr lang="en-US" sz="2000" b="1" dirty="0"/>
              <a:t> </a:t>
            </a:r>
            <a:r>
              <a:rPr lang="en-US" sz="2000" b="1" dirty="0" err="1"/>
              <a:t>trening</a:t>
            </a:r>
            <a:r>
              <a:rPr lang="en-US" sz="2000" b="1" dirty="0"/>
              <a:t>, </a:t>
            </a:r>
            <a:r>
              <a:rPr lang="en-US" sz="2000" b="1" dirty="0" err="1"/>
              <a:t>skłania</a:t>
            </a:r>
            <a:r>
              <a:rPr lang="en-US" sz="2000" b="1" dirty="0"/>
              <a:t> </a:t>
            </a:r>
            <a:r>
              <a:rPr lang="en-US" sz="2000" b="1" dirty="0" err="1"/>
              <a:t>mózg</a:t>
            </a:r>
            <a:r>
              <a:rPr lang="en-US" sz="2000" b="1" dirty="0"/>
              <a:t> do </a:t>
            </a:r>
            <a:r>
              <a:rPr lang="en-US" sz="2000" b="1" dirty="0" err="1"/>
              <a:t>tworzenia</a:t>
            </a:r>
            <a:r>
              <a:rPr lang="en-US" sz="2000" b="1" dirty="0"/>
              <a:t> </a:t>
            </a:r>
            <a:r>
              <a:rPr lang="en-US" sz="2000" b="1" dirty="0" err="1"/>
              <a:t>gęstych</a:t>
            </a:r>
            <a:r>
              <a:rPr lang="en-US" sz="2000" b="1" dirty="0"/>
              <a:t> </a:t>
            </a:r>
            <a:r>
              <a:rPr lang="en-US" sz="2000" b="1" dirty="0" err="1"/>
              <a:t>połączeń</a:t>
            </a:r>
            <a:r>
              <a:rPr lang="en-US" sz="2000" b="1" dirty="0"/>
              <a:t> </a:t>
            </a:r>
            <a:r>
              <a:rPr lang="en-US" sz="2000" b="1" dirty="0" err="1"/>
              <a:t>nerwowych</a:t>
            </a:r>
            <a:r>
              <a:rPr lang="en-US" sz="2000" b="1" dirty="0"/>
              <a:t> </a:t>
            </a:r>
            <a:r>
              <a:rPr lang="en-US" sz="2000" b="1" dirty="0" err="1"/>
              <a:t>i</a:t>
            </a:r>
            <a:r>
              <a:rPr lang="en-US" sz="2000" b="1" dirty="0"/>
              <a:t> </a:t>
            </a:r>
            <a:r>
              <a:rPr lang="en-US" sz="2000" b="1" dirty="0" err="1"/>
              <a:t>nowych</a:t>
            </a:r>
            <a:r>
              <a:rPr lang="en-US" sz="2000" b="1" dirty="0"/>
              <a:t> </a:t>
            </a:r>
            <a:r>
              <a:rPr lang="en-US" sz="2000" b="1" dirty="0" err="1"/>
              <a:t>komórek</a:t>
            </a:r>
            <a:r>
              <a:rPr lang="en-US" sz="2000" b="1" dirty="0"/>
              <a:t>. Pod </a:t>
            </a:r>
            <a:r>
              <a:rPr lang="en-US" sz="2000" b="1" dirty="0" err="1"/>
              <a:t>wpływem</a:t>
            </a:r>
            <a:r>
              <a:rPr lang="en-US" sz="2000" b="1" dirty="0"/>
              <a:t> </a:t>
            </a:r>
            <a:r>
              <a:rPr lang="en-US" sz="2000" b="1" dirty="0" err="1"/>
              <a:t>ćwiczeń</a:t>
            </a:r>
            <a:r>
              <a:rPr lang="en-US" sz="2000" b="1" dirty="0"/>
              <a:t>, </a:t>
            </a:r>
            <a:r>
              <a:rPr lang="en-US" sz="2000" b="1" dirty="0" err="1"/>
              <a:t>następuje</a:t>
            </a:r>
            <a:r>
              <a:rPr lang="en-US" sz="2000" b="1" dirty="0"/>
              <a:t> </a:t>
            </a:r>
            <a:r>
              <a:rPr lang="en-US" sz="2000" b="1" dirty="0" err="1"/>
              <a:t>wydzielanie</a:t>
            </a:r>
            <a:r>
              <a:rPr lang="en-US" sz="2000" b="1" dirty="0"/>
              <a:t> </a:t>
            </a:r>
            <a:r>
              <a:rPr lang="en-US" sz="2000" b="1" dirty="0" err="1"/>
              <a:t>tzw</a:t>
            </a:r>
            <a:r>
              <a:rPr lang="en-US" sz="2000" b="1" dirty="0"/>
              <a:t>. </a:t>
            </a:r>
            <a:r>
              <a:rPr lang="en-US" sz="2000" b="1" dirty="0" err="1"/>
              <a:t>mózgopochodnego</a:t>
            </a:r>
            <a:r>
              <a:rPr lang="en-US" sz="2000" b="1" dirty="0"/>
              <a:t> </a:t>
            </a:r>
            <a:r>
              <a:rPr lang="en-US" sz="2000" b="1" dirty="0" err="1"/>
              <a:t>czynnika</a:t>
            </a:r>
            <a:r>
              <a:rPr lang="en-US" sz="2000" b="1" dirty="0"/>
              <a:t> </a:t>
            </a:r>
            <a:r>
              <a:rPr lang="en-US" sz="2000" b="1" dirty="0" err="1"/>
              <a:t>wzrostu</a:t>
            </a:r>
            <a:r>
              <a:rPr lang="en-US" sz="2000" b="1" dirty="0"/>
              <a:t> </a:t>
            </a:r>
            <a:r>
              <a:rPr lang="en-US" sz="2000" b="1" dirty="0" err="1"/>
              <a:t>nerwów</a:t>
            </a:r>
            <a:r>
              <a:rPr lang="en-US" sz="2000" b="1" dirty="0"/>
              <a:t> BDNF; </a:t>
            </a:r>
            <a:r>
              <a:rPr lang="en-US" sz="2000" b="1" dirty="0" err="1"/>
              <a:t>mózg</a:t>
            </a:r>
            <a:r>
              <a:rPr lang="en-US" sz="2000" b="1" dirty="0"/>
              <a:t> z </a:t>
            </a:r>
            <a:r>
              <a:rPr lang="en-US" sz="2000" b="1" dirty="0" err="1"/>
              <a:t>małą</a:t>
            </a:r>
            <a:r>
              <a:rPr lang="en-US" sz="2000" b="1" dirty="0"/>
              <a:t> </a:t>
            </a:r>
            <a:r>
              <a:rPr lang="en-US" sz="2000" b="1" dirty="0" err="1"/>
              <a:t>ilością</a:t>
            </a:r>
            <a:r>
              <a:rPr lang="en-US" sz="2000" b="1" dirty="0"/>
              <a:t> </a:t>
            </a:r>
            <a:r>
              <a:rPr lang="en-US" sz="2000" b="1" dirty="0" err="1"/>
              <a:t>tego</a:t>
            </a:r>
            <a:r>
              <a:rPr lang="en-US" sz="2000" b="1" dirty="0"/>
              <a:t> </a:t>
            </a:r>
            <a:r>
              <a:rPr lang="en-US" sz="2000" b="1" dirty="0" err="1"/>
              <a:t>czynnika</a:t>
            </a:r>
            <a:r>
              <a:rPr lang="en-US" sz="2000" b="1" dirty="0"/>
              <a:t> </a:t>
            </a:r>
            <a:r>
              <a:rPr lang="en-US" sz="2000" b="1" dirty="0" err="1"/>
              <a:t>zamyka</a:t>
            </a:r>
            <a:r>
              <a:rPr lang="en-US" sz="2000" b="1" dirty="0"/>
              <a:t> </a:t>
            </a:r>
            <a:r>
              <a:rPr lang="en-US" sz="2000" b="1" dirty="0" err="1"/>
              <a:t>się</a:t>
            </a:r>
            <a:r>
              <a:rPr lang="en-US" sz="2000" b="1" dirty="0"/>
              <a:t> </a:t>
            </a:r>
            <a:r>
              <a:rPr lang="en-US" sz="2000" b="1" dirty="0" err="1"/>
              <a:t>na</a:t>
            </a:r>
            <a:r>
              <a:rPr lang="en-US" sz="2000" b="1" dirty="0"/>
              <a:t> </a:t>
            </a:r>
            <a:r>
              <a:rPr lang="en-US" sz="2000" b="1" dirty="0" err="1"/>
              <a:t>nowe</a:t>
            </a:r>
            <a:r>
              <a:rPr lang="en-US" sz="2000" b="1" dirty="0"/>
              <a:t> </a:t>
            </a:r>
            <a:r>
              <a:rPr lang="en-US" sz="2000" b="1" dirty="0" err="1"/>
              <a:t>informacje</a:t>
            </a:r>
            <a:r>
              <a:rPr lang="en-US" sz="2000" b="1" dirty="0"/>
              <a:t>.</a:t>
            </a:r>
            <a:r>
              <a:rPr lang="pl-PL" sz="2000" dirty="0"/>
              <a:t/>
            </a:r>
            <a:br>
              <a:rPr lang="pl-PL" sz="2000" dirty="0"/>
            </a:br>
            <a:r>
              <a:rPr lang="en-US" sz="2000" b="1" dirty="0" err="1"/>
              <a:t>Aktywność</a:t>
            </a:r>
            <a:r>
              <a:rPr lang="en-US" sz="2000" b="1" dirty="0"/>
              <a:t> </a:t>
            </a:r>
            <a:r>
              <a:rPr lang="en-US" sz="2000" b="1" dirty="0" err="1"/>
              <a:t>ruchowa</a:t>
            </a:r>
            <a:r>
              <a:rPr lang="en-US" sz="2000" b="1" dirty="0"/>
              <a:t> </a:t>
            </a:r>
            <a:r>
              <a:rPr lang="en-US" sz="2000" b="1" dirty="0" err="1"/>
              <a:t>może</a:t>
            </a:r>
            <a:r>
              <a:rPr lang="en-US" sz="2000" b="1" dirty="0"/>
              <a:t> </a:t>
            </a:r>
            <a:r>
              <a:rPr lang="en-US" sz="2000" b="1" dirty="0" err="1"/>
              <a:t>powstrzymywać</a:t>
            </a:r>
            <a:r>
              <a:rPr lang="en-US" sz="2000" b="1" dirty="0"/>
              <a:t> </a:t>
            </a:r>
            <a:r>
              <a:rPr lang="en-US" sz="2000" b="1" dirty="0" err="1"/>
              <a:t>rozwój</a:t>
            </a:r>
            <a:r>
              <a:rPr lang="en-US" sz="2000" b="1" dirty="0"/>
              <a:t> </a:t>
            </a:r>
            <a:r>
              <a:rPr lang="en-US" sz="2000" b="1" dirty="0" err="1"/>
              <a:t>choroby</a:t>
            </a:r>
            <a:r>
              <a:rPr lang="en-US" sz="2000" b="1" dirty="0"/>
              <a:t> </a:t>
            </a:r>
            <a:r>
              <a:rPr lang="en-US" sz="2000" b="1" dirty="0" err="1"/>
              <a:t>Alzheimera</a:t>
            </a:r>
            <a:r>
              <a:rPr lang="en-US" sz="2000" b="1" dirty="0"/>
              <a:t>, ADHD </a:t>
            </a:r>
            <a:r>
              <a:rPr lang="en-US" sz="2000" b="1" dirty="0" err="1"/>
              <a:t>czy</a:t>
            </a:r>
            <a:r>
              <a:rPr lang="en-US" sz="2000" b="1" dirty="0"/>
              <a:t> </a:t>
            </a:r>
            <a:r>
              <a:rPr lang="en-US" sz="2000" b="1" dirty="0" err="1"/>
              <a:t>innych</a:t>
            </a:r>
            <a:r>
              <a:rPr lang="en-US" sz="2000" b="1" dirty="0"/>
              <a:t> </a:t>
            </a:r>
            <a:r>
              <a:rPr lang="en-US" sz="2000" b="1" dirty="0" err="1"/>
              <a:t>zaburzeń</a:t>
            </a:r>
            <a:r>
              <a:rPr lang="en-US" sz="2000" b="1" dirty="0"/>
              <a:t> </a:t>
            </a:r>
            <a:r>
              <a:rPr lang="en-US" sz="2000" b="1" dirty="0" err="1"/>
              <a:t>psychoruchowych</a:t>
            </a:r>
            <a:r>
              <a:rPr lang="en-US" sz="2000" b="1" dirty="0"/>
              <a:t>. </a:t>
            </a:r>
            <a:r>
              <a:rPr lang="pl-PL" sz="2000" dirty="0"/>
              <a:t/>
            </a:r>
            <a:br>
              <a:rPr lang="pl-PL" sz="2000" dirty="0"/>
            </a:br>
            <a:r>
              <a:rPr lang="en-US" sz="2000" b="1" dirty="0"/>
              <a:t> </a:t>
            </a:r>
            <a:r>
              <a:rPr lang="pl-PL" sz="2000" dirty="0"/>
              <a:t/>
            </a:r>
            <a:br>
              <a:rPr lang="pl-PL" sz="2000" dirty="0"/>
            </a:br>
            <a:r>
              <a:rPr lang="en-US" sz="2000" b="1" dirty="0" err="1"/>
              <a:t>Naukowcy</a:t>
            </a:r>
            <a:r>
              <a:rPr lang="en-US" sz="2000" b="1" dirty="0"/>
              <a:t> </a:t>
            </a:r>
            <a:r>
              <a:rPr lang="en-US" sz="2000" b="1" dirty="0" err="1"/>
              <a:t>udowodnili</a:t>
            </a:r>
            <a:r>
              <a:rPr lang="en-US" sz="2000" b="1" dirty="0"/>
              <a:t>, </a:t>
            </a:r>
            <a:r>
              <a:rPr lang="en-US" sz="2000" b="1" dirty="0" err="1"/>
              <a:t>że</a:t>
            </a:r>
            <a:r>
              <a:rPr lang="en-US" sz="2000" b="1" dirty="0"/>
              <a:t> </a:t>
            </a:r>
            <a:r>
              <a:rPr lang="en-US" sz="2000" b="1" dirty="0" err="1"/>
              <a:t>około</a:t>
            </a:r>
            <a:r>
              <a:rPr lang="en-US" sz="2000" b="1" dirty="0"/>
              <a:t> 50% </a:t>
            </a:r>
            <a:r>
              <a:rPr lang="en-US" sz="2000" b="1" dirty="0" err="1"/>
              <a:t>zdolności</a:t>
            </a:r>
            <a:r>
              <a:rPr lang="en-US" sz="2000" b="1" dirty="0"/>
              <a:t> </a:t>
            </a:r>
            <a:r>
              <a:rPr lang="en-US" sz="2000" b="1" dirty="0" err="1"/>
              <a:t>uczenia</a:t>
            </a:r>
            <a:r>
              <a:rPr lang="en-US" sz="2000" b="1" dirty="0"/>
              <a:t> </a:t>
            </a:r>
            <a:r>
              <a:rPr lang="en-US" sz="2000" b="1" dirty="0" err="1"/>
              <a:t>się</a:t>
            </a:r>
            <a:r>
              <a:rPr lang="en-US" sz="2000" b="1" dirty="0"/>
              <a:t> </a:t>
            </a:r>
            <a:r>
              <a:rPr lang="en-US" sz="2000" b="1" dirty="0" err="1"/>
              <a:t>rozwija</a:t>
            </a:r>
            <a:r>
              <a:rPr lang="en-US" sz="2000" b="1" dirty="0"/>
              <a:t> </a:t>
            </a:r>
            <a:r>
              <a:rPr lang="en-US" sz="2000" b="1" dirty="0" err="1"/>
              <a:t>się</a:t>
            </a:r>
            <a:r>
              <a:rPr lang="en-US" sz="2000" b="1" dirty="0"/>
              <a:t> do </a:t>
            </a:r>
            <a:r>
              <a:rPr lang="en-US" sz="2000" b="1" dirty="0" err="1"/>
              <a:t>czwartego</a:t>
            </a:r>
            <a:r>
              <a:rPr lang="en-US" sz="2000" b="1" dirty="0"/>
              <a:t> </a:t>
            </a:r>
            <a:r>
              <a:rPr lang="en-US" sz="2000" b="1" dirty="0" err="1"/>
              <a:t>roku</a:t>
            </a:r>
            <a:r>
              <a:rPr lang="en-US" sz="2000" b="1" dirty="0"/>
              <a:t> </a:t>
            </a:r>
            <a:r>
              <a:rPr lang="en-US" sz="2000" b="1" dirty="0" err="1"/>
              <a:t>życia</a:t>
            </a:r>
            <a:r>
              <a:rPr lang="en-US" sz="2000" b="1" dirty="0"/>
              <a:t>, a </a:t>
            </a:r>
            <a:r>
              <a:rPr lang="en-US" sz="2000" b="1" dirty="0" err="1"/>
              <a:t>dalsze</a:t>
            </a:r>
            <a:r>
              <a:rPr lang="en-US" sz="2000" b="1" dirty="0"/>
              <a:t> 30% </a:t>
            </a:r>
            <a:r>
              <a:rPr lang="en-US" sz="2000" b="1" dirty="0" err="1"/>
              <a:t>przed</a:t>
            </a:r>
            <a:r>
              <a:rPr lang="en-US" sz="2000" b="1" dirty="0"/>
              <a:t> </a:t>
            </a:r>
            <a:r>
              <a:rPr lang="en-US" sz="2000" b="1" dirty="0" err="1"/>
              <a:t>ukończeniem</a:t>
            </a:r>
            <a:r>
              <a:rPr lang="en-US" sz="2000" b="1" dirty="0"/>
              <a:t> </a:t>
            </a:r>
            <a:r>
              <a:rPr lang="en-US" sz="2000" b="1" dirty="0" err="1"/>
              <a:t>roku</a:t>
            </a:r>
            <a:r>
              <a:rPr lang="en-US" sz="2000" b="1" dirty="0"/>
              <a:t> </a:t>
            </a:r>
            <a:r>
              <a:rPr lang="en-US" sz="2000" b="1" dirty="0" err="1"/>
              <a:t>ósmego</a:t>
            </a:r>
            <a:r>
              <a:rPr lang="en-US" sz="2000" b="1" dirty="0"/>
              <a:t>. W </a:t>
            </a:r>
            <a:r>
              <a:rPr lang="en-US" sz="2000" b="1" dirty="0" err="1"/>
              <a:t>tych</a:t>
            </a:r>
            <a:r>
              <a:rPr lang="en-US" sz="2000" b="1" dirty="0"/>
              <a:t> </a:t>
            </a:r>
            <a:r>
              <a:rPr lang="en-US" sz="2000" b="1" dirty="0" err="1"/>
              <a:t>latach</a:t>
            </a:r>
            <a:r>
              <a:rPr lang="en-US" sz="2000" b="1" dirty="0"/>
              <a:t>, </a:t>
            </a:r>
            <a:r>
              <a:rPr lang="en-US" sz="2000" b="1" dirty="0" err="1"/>
              <a:t>tworzą</a:t>
            </a:r>
            <a:r>
              <a:rPr lang="en-US" sz="2000" b="1" dirty="0"/>
              <a:t> </a:t>
            </a:r>
            <a:r>
              <a:rPr lang="en-US" sz="2000" b="1" dirty="0" err="1"/>
              <a:t>się</a:t>
            </a:r>
            <a:r>
              <a:rPr lang="en-US" sz="2000" b="1" dirty="0"/>
              <a:t> </a:t>
            </a:r>
            <a:r>
              <a:rPr lang="en-US" sz="2000" b="1" dirty="0" err="1"/>
              <a:t>właśnie</a:t>
            </a:r>
            <a:r>
              <a:rPr lang="en-US" sz="2000" b="1" dirty="0"/>
              <a:t> </a:t>
            </a:r>
            <a:r>
              <a:rPr lang="en-US" sz="2000" b="1" dirty="0" err="1"/>
              <a:t>główne</a:t>
            </a:r>
            <a:r>
              <a:rPr lang="en-US" sz="2000" b="1" dirty="0"/>
              <a:t> </a:t>
            </a:r>
            <a:r>
              <a:rPr lang="en-US" sz="2000" b="1" dirty="0" err="1"/>
              <a:t>drogi</a:t>
            </a:r>
            <a:r>
              <a:rPr lang="en-US" sz="2000" b="1" dirty="0"/>
              <a:t> </a:t>
            </a:r>
            <a:r>
              <a:rPr lang="en-US" sz="2000" b="1" dirty="0" err="1"/>
              <a:t>nerwowe</a:t>
            </a:r>
            <a:r>
              <a:rPr lang="en-US" sz="2000" b="1" dirty="0"/>
              <a:t>, </a:t>
            </a:r>
            <a:r>
              <a:rPr lang="en-US" sz="2000" b="1" dirty="0" err="1"/>
              <a:t>umożliwiające</a:t>
            </a:r>
            <a:r>
              <a:rPr lang="en-US" sz="2000" b="1" dirty="0"/>
              <a:t> </a:t>
            </a:r>
            <a:r>
              <a:rPr lang="en-US" sz="2000" b="1" dirty="0" err="1"/>
              <a:t>naukę</a:t>
            </a:r>
            <a:r>
              <a:rPr lang="en-US" sz="2000" b="1" dirty="0"/>
              <a:t> </a:t>
            </a:r>
            <a:r>
              <a:rPr lang="en-US" sz="2000" b="1" dirty="0" err="1"/>
              <a:t>przez</a:t>
            </a:r>
            <a:r>
              <a:rPr lang="en-US" sz="2000" b="1" dirty="0"/>
              <a:t> </a:t>
            </a:r>
            <a:r>
              <a:rPr lang="en-US" sz="2000" b="1" dirty="0" err="1"/>
              <a:t>całe</a:t>
            </a:r>
            <a:r>
              <a:rPr lang="en-US" sz="2000" b="1" dirty="0"/>
              <a:t> </a:t>
            </a:r>
            <a:r>
              <a:rPr lang="en-US" sz="2000" b="1" dirty="0" err="1"/>
              <a:t>życie</a:t>
            </a:r>
            <a:r>
              <a:rPr lang="en-US" sz="2000" b="1" dirty="0"/>
              <a:t>. </a:t>
            </a:r>
            <a:r>
              <a:rPr lang="en-US" sz="2000" b="1" dirty="0" err="1"/>
              <a:t>Będą</a:t>
            </a:r>
            <a:r>
              <a:rPr lang="en-US" sz="2000" b="1" dirty="0"/>
              <a:t> </a:t>
            </a:r>
            <a:r>
              <a:rPr lang="en-US" sz="2000" b="1" dirty="0" err="1"/>
              <a:t>się</a:t>
            </a:r>
            <a:r>
              <a:rPr lang="en-US" sz="2000" b="1" dirty="0"/>
              <a:t> one </a:t>
            </a:r>
            <a:r>
              <a:rPr lang="en-US" sz="2000" b="1" dirty="0" err="1"/>
              <a:t>tworzyć</a:t>
            </a:r>
            <a:r>
              <a:rPr lang="en-US" sz="2000" b="1" dirty="0"/>
              <a:t> </a:t>
            </a:r>
            <a:r>
              <a:rPr lang="en-US" sz="2000" b="1" dirty="0" err="1"/>
              <a:t>nadal</a:t>
            </a:r>
            <a:r>
              <a:rPr lang="en-US" sz="2000" b="1" dirty="0"/>
              <a:t>, </a:t>
            </a:r>
            <a:r>
              <a:rPr lang="en-US" sz="2000" b="1" dirty="0" err="1"/>
              <a:t>jednak</a:t>
            </a:r>
            <a:r>
              <a:rPr lang="en-US" sz="2000" b="1" dirty="0"/>
              <a:t> </a:t>
            </a:r>
            <a:r>
              <a:rPr lang="en-US" sz="2000" b="1" dirty="0" err="1"/>
              <a:t>podstawy</a:t>
            </a:r>
            <a:r>
              <a:rPr lang="en-US" sz="2000" b="1" dirty="0"/>
              <a:t> </a:t>
            </a:r>
            <a:r>
              <a:rPr lang="en-US" sz="2000" b="1" dirty="0" err="1"/>
              <a:t>rodzą</a:t>
            </a:r>
            <a:r>
              <a:rPr lang="en-US" sz="2000" b="1" dirty="0"/>
              <a:t> </a:t>
            </a:r>
            <a:r>
              <a:rPr lang="en-US" sz="2000" b="1" dirty="0" err="1"/>
              <a:t>się</a:t>
            </a:r>
            <a:r>
              <a:rPr lang="en-US" sz="2000" b="1" dirty="0"/>
              <a:t> w </a:t>
            </a:r>
            <a:r>
              <a:rPr lang="en-US" sz="2000" b="1" dirty="0" err="1"/>
              <a:t>tym</a:t>
            </a:r>
            <a:r>
              <a:rPr lang="en-US" sz="2000" b="1" dirty="0"/>
              <a:t> </a:t>
            </a:r>
            <a:r>
              <a:rPr lang="en-US" sz="2000" b="1" dirty="0" err="1"/>
              <a:t>okresie</a:t>
            </a:r>
            <a:r>
              <a:rPr lang="en-US" sz="2000" b="1" dirty="0"/>
              <a:t>. </a:t>
            </a:r>
            <a:r>
              <a:rPr lang="en-US" sz="2000" b="1" dirty="0" err="1"/>
              <a:t>Aktywność</a:t>
            </a:r>
            <a:r>
              <a:rPr lang="en-US" sz="2000" b="1" dirty="0"/>
              <a:t> </a:t>
            </a:r>
            <a:r>
              <a:rPr lang="en-US" sz="2000" b="1" dirty="0" err="1"/>
              <a:t>ruchowa</a:t>
            </a:r>
            <a:r>
              <a:rPr lang="en-US" sz="2000" b="1" dirty="0"/>
              <a:t>, </a:t>
            </a:r>
            <a:r>
              <a:rPr lang="en-US" sz="2000" b="1" dirty="0" err="1"/>
              <a:t>spełnia</a:t>
            </a:r>
            <a:r>
              <a:rPr lang="en-US" sz="2000" b="1" dirty="0"/>
              <a:t> </a:t>
            </a:r>
            <a:r>
              <a:rPr lang="en-US" sz="2000" b="1" dirty="0" err="1"/>
              <a:t>więc</a:t>
            </a:r>
            <a:r>
              <a:rPr lang="en-US" sz="2000" b="1" dirty="0"/>
              <a:t> </a:t>
            </a:r>
            <a:r>
              <a:rPr lang="en-US" sz="2000" b="1" dirty="0" err="1"/>
              <a:t>kluczową</a:t>
            </a:r>
            <a:r>
              <a:rPr lang="en-US" sz="2000" b="1" dirty="0"/>
              <a:t> </a:t>
            </a:r>
            <a:r>
              <a:rPr lang="en-US" sz="2000" b="1" dirty="0" err="1"/>
              <a:t>rolę</a:t>
            </a:r>
            <a:r>
              <a:rPr lang="en-US" sz="2000" b="1" dirty="0"/>
              <a:t> w </a:t>
            </a:r>
            <a:r>
              <a:rPr lang="en-US" sz="2000" b="1" dirty="0" err="1"/>
              <a:t>procesie</a:t>
            </a:r>
            <a:r>
              <a:rPr lang="en-US" sz="2000" b="1" dirty="0"/>
              <a:t> </a:t>
            </a:r>
            <a:r>
              <a:rPr lang="en-US" sz="2000" b="1" dirty="0" err="1"/>
              <a:t>rozwoju</a:t>
            </a:r>
            <a:r>
              <a:rPr lang="en-US" sz="2000" b="1" dirty="0"/>
              <a:t> </a:t>
            </a:r>
            <a:r>
              <a:rPr lang="en-US" sz="2000" b="1" dirty="0" err="1"/>
              <a:t>młodego</a:t>
            </a:r>
            <a:r>
              <a:rPr lang="en-US" sz="2000" b="1" dirty="0"/>
              <a:t> </a:t>
            </a:r>
            <a:r>
              <a:rPr lang="en-US" sz="2000" b="1" dirty="0" err="1"/>
              <a:t>człowieka</a:t>
            </a:r>
            <a:r>
              <a:rPr lang="en-US" sz="2000" b="1" dirty="0"/>
              <a:t> a </a:t>
            </a:r>
            <a:r>
              <a:rPr lang="en-US" sz="2000" b="1" dirty="0" err="1"/>
              <a:t>szczególnie</a:t>
            </a:r>
            <a:r>
              <a:rPr lang="en-US" sz="2000" b="1" dirty="0"/>
              <a:t> </a:t>
            </a:r>
            <a:r>
              <a:rPr lang="en-US" sz="2000" b="1" dirty="0" err="1"/>
              <a:t>małych</a:t>
            </a:r>
            <a:r>
              <a:rPr lang="en-US" sz="2000" b="1" dirty="0"/>
              <a:t> </a:t>
            </a:r>
            <a:r>
              <a:rPr lang="en-US" sz="2000" b="1" dirty="0" err="1"/>
              <a:t>dzieci</a:t>
            </a:r>
            <a:r>
              <a:rPr lang="en-US" sz="2000" b="1" dirty="0"/>
              <a:t>. </a:t>
            </a:r>
            <a:r>
              <a:rPr lang="en-US" sz="2000" b="1" dirty="0" err="1"/>
              <a:t>Przykładowo</a:t>
            </a:r>
            <a:r>
              <a:rPr lang="en-US" sz="2000" b="1" dirty="0"/>
              <a:t>, </a:t>
            </a:r>
            <a:r>
              <a:rPr lang="en-US" sz="2000" b="1" dirty="0" err="1"/>
              <a:t>badania</a:t>
            </a:r>
            <a:r>
              <a:rPr lang="en-US" sz="2000" b="1" dirty="0"/>
              <a:t> </a:t>
            </a:r>
            <a:r>
              <a:rPr lang="en-US" sz="2000" b="1" dirty="0" err="1"/>
              <a:t>wykazały</a:t>
            </a:r>
            <a:r>
              <a:rPr lang="en-US" sz="2000" b="1" dirty="0"/>
              <a:t>, </a:t>
            </a:r>
            <a:r>
              <a:rPr lang="en-US" sz="2000" b="1" dirty="0" err="1"/>
              <a:t>że</a:t>
            </a:r>
            <a:r>
              <a:rPr lang="en-US" sz="2000" b="1" dirty="0"/>
              <a:t> </a:t>
            </a:r>
            <a:r>
              <a:rPr lang="en-US" sz="2000" b="1" dirty="0" err="1"/>
              <a:t>już</a:t>
            </a:r>
            <a:r>
              <a:rPr lang="en-US" sz="2000" b="1" dirty="0"/>
              <a:t> 15 </a:t>
            </a:r>
            <a:r>
              <a:rPr lang="en-US" sz="2000" b="1" dirty="0" err="1"/>
              <a:t>minut</a:t>
            </a:r>
            <a:r>
              <a:rPr lang="en-US" sz="2000" b="1" dirty="0"/>
              <a:t> </a:t>
            </a:r>
            <a:r>
              <a:rPr lang="en-US" sz="2000" b="1" dirty="0" err="1"/>
              <a:t>kołysania</a:t>
            </a:r>
            <a:r>
              <a:rPr lang="en-US" sz="2000" b="1" dirty="0"/>
              <a:t>, </a:t>
            </a:r>
            <a:r>
              <a:rPr lang="en-US" sz="2000" b="1" dirty="0" err="1"/>
              <a:t>masowania</a:t>
            </a:r>
            <a:r>
              <a:rPr lang="en-US" sz="2000" b="1" dirty="0"/>
              <a:t>, </a:t>
            </a:r>
            <a:r>
              <a:rPr lang="en-US" sz="2000" b="1" dirty="0" err="1"/>
              <a:t>turlania</a:t>
            </a:r>
            <a:r>
              <a:rPr lang="en-US" sz="2000" b="1" dirty="0"/>
              <a:t> </a:t>
            </a:r>
            <a:r>
              <a:rPr lang="en-US" sz="2000" b="1" dirty="0" err="1"/>
              <a:t>i</a:t>
            </a:r>
            <a:r>
              <a:rPr lang="en-US" sz="2000" b="1" dirty="0"/>
              <a:t> </a:t>
            </a:r>
            <a:r>
              <a:rPr lang="en-US" sz="2000" b="1" dirty="0" err="1"/>
              <a:t>głaskania</a:t>
            </a:r>
            <a:r>
              <a:rPr lang="en-US" sz="2000" b="1" dirty="0"/>
              <a:t> </a:t>
            </a:r>
            <a:r>
              <a:rPr lang="en-US" sz="2000" b="1" dirty="0" err="1"/>
              <a:t>wcześniaka</a:t>
            </a:r>
            <a:r>
              <a:rPr lang="en-US" sz="2000" b="1" dirty="0"/>
              <a:t> </a:t>
            </a:r>
            <a:r>
              <a:rPr lang="en-US" sz="2000" b="1" dirty="0" err="1"/>
              <a:t>wykonywane</a:t>
            </a:r>
            <a:r>
              <a:rPr lang="en-US" sz="2000" b="1" dirty="0"/>
              <a:t> </a:t>
            </a:r>
            <a:r>
              <a:rPr lang="en-US" sz="2000" b="1" dirty="0" err="1"/>
              <a:t>czterokrotnie</a:t>
            </a:r>
            <a:r>
              <a:rPr lang="en-US" sz="2000" b="1" dirty="0"/>
              <a:t> w </a:t>
            </a:r>
            <a:r>
              <a:rPr lang="en-US" sz="2000" b="1" dirty="0" err="1"/>
              <a:t>ciągu</a:t>
            </a:r>
            <a:r>
              <a:rPr lang="en-US" sz="2000" b="1" dirty="0"/>
              <a:t> </a:t>
            </a:r>
            <a:r>
              <a:rPr lang="en-US" sz="2000" b="1" dirty="0" err="1"/>
              <a:t>dnia</a:t>
            </a:r>
            <a:r>
              <a:rPr lang="en-US" sz="2000" b="1" dirty="0"/>
              <a:t>, </a:t>
            </a:r>
            <a:r>
              <a:rPr lang="en-US" sz="2000" b="1" dirty="0" err="1"/>
              <a:t>znacznie</a:t>
            </a:r>
            <a:r>
              <a:rPr lang="en-US" sz="2000" b="1" dirty="0"/>
              <a:t> </a:t>
            </a:r>
            <a:r>
              <a:rPr lang="en-US" sz="2000" b="1" dirty="0" err="1"/>
              <a:t>poprawia</a:t>
            </a:r>
            <a:r>
              <a:rPr lang="en-US" sz="2000" b="1" dirty="0"/>
              <a:t> </a:t>
            </a:r>
            <a:r>
              <a:rPr lang="en-US" sz="2000" b="1" dirty="0" err="1"/>
              <a:t>jego</a:t>
            </a:r>
            <a:r>
              <a:rPr lang="en-US" sz="2000" b="1" dirty="0"/>
              <a:t> </a:t>
            </a:r>
            <a:r>
              <a:rPr lang="en-US" sz="2000" b="1" dirty="0" err="1"/>
              <a:t>koordynację</a:t>
            </a:r>
            <a:r>
              <a:rPr lang="en-US" sz="2000" b="1" dirty="0"/>
              <a:t> </a:t>
            </a:r>
            <a:r>
              <a:rPr lang="en-US" sz="2000" b="1" dirty="0" err="1"/>
              <a:t>ruchową</a:t>
            </a:r>
            <a:r>
              <a:rPr lang="en-US" sz="2000" b="1" dirty="0"/>
              <a:t> </a:t>
            </a:r>
            <a:r>
              <a:rPr lang="en-US" sz="2000" b="1" dirty="0" err="1"/>
              <a:t>i</a:t>
            </a:r>
            <a:r>
              <a:rPr lang="en-US" sz="2000" b="1" dirty="0"/>
              <a:t> co </a:t>
            </a:r>
            <a:r>
              <a:rPr lang="en-US" sz="2000" b="1" dirty="0" err="1"/>
              <a:t>się</a:t>
            </a:r>
            <a:r>
              <a:rPr lang="en-US" sz="2000" b="1" dirty="0"/>
              <a:t> z </a:t>
            </a:r>
            <a:r>
              <a:rPr lang="en-US" sz="2000" b="1" dirty="0" err="1"/>
              <a:t>tym</a:t>
            </a:r>
            <a:r>
              <a:rPr lang="en-US" sz="2000" b="1" dirty="0"/>
              <a:t> </a:t>
            </a:r>
            <a:r>
              <a:rPr lang="en-US" sz="2000" b="1" dirty="0" err="1"/>
              <a:t>wiąże</a:t>
            </a:r>
            <a:r>
              <a:rPr lang="en-US" sz="2000" b="1" dirty="0"/>
              <a:t>, </a:t>
            </a:r>
            <a:r>
              <a:rPr lang="en-US" sz="2000" b="1" dirty="0" err="1"/>
              <a:t>zdolność</a:t>
            </a:r>
            <a:r>
              <a:rPr lang="en-US" sz="2000" b="1" dirty="0"/>
              <a:t> </a:t>
            </a:r>
            <a:r>
              <a:rPr lang="en-US" sz="2000" b="1" dirty="0" err="1"/>
              <a:t>uczenia</a:t>
            </a:r>
            <a:r>
              <a:rPr lang="en-US" sz="2000" b="1" dirty="0"/>
              <a:t> </a:t>
            </a:r>
            <a:r>
              <a:rPr lang="en-US" sz="2000" b="1" dirty="0" err="1"/>
              <a:t>się</a:t>
            </a:r>
            <a:r>
              <a:rPr lang="en-US" sz="2000" b="1" dirty="0"/>
              <a:t>. </a:t>
            </a:r>
            <a:r>
              <a:rPr lang="en-US" sz="2000" b="1" dirty="0" err="1"/>
              <a:t>Dzieje</a:t>
            </a:r>
            <a:r>
              <a:rPr lang="en-US" sz="2000" b="1" dirty="0"/>
              <a:t> </a:t>
            </a:r>
            <a:r>
              <a:rPr lang="en-US" sz="2000" b="1" dirty="0" err="1"/>
              <a:t>się</a:t>
            </a:r>
            <a:r>
              <a:rPr lang="en-US" sz="2000" b="1" dirty="0"/>
              <a:t> </a:t>
            </a:r>
            <a:r>
              <a:rPr lang="en-US" sz="2000" b="1" dirty="0" err="1"/>
              <a:t>tak</a:t>
            </a:r>
            <a:r>
              <a:rPr lang="en-US" sz="2000" b="1" dirty="0"/>
              <a:t>, </a:t>
            </a:r>
            <a:r>
              <a:rPr lang="en-US" sz="2000" b="1" dirty="0" err="1"/>
              <a:t>gdyż</a:t>
            </a:r>
            <a:r>
              <a:rPr lang="en-US" sz="2000" b="1" dirty="0"/>
              <a:t> </a:t>
            </a:r>
            <a:r>
              <a:rPr lang="en-US" sz="2000" b="1" dirty="0" err="1"/>
              <a:t>stymulowany</a:t>
            </a:r>
            <a:r>
              <a:rPr lang="en-US" sz="2000" b="1" dirty="0"/>
              <a:t> jest </a:t>
            </a:r>
            <a:r>
              <a:rPr lang="en-US" sz="2000" b="1" dirty="0" err="1"/>
              <a:t>tzw</a:t>
            </a:r>
            <a:r>
              <a:rPr lang="en-US" sz="2000" b="1" dirty="0"/>
              <a:t>. </a:t>
            </a:r>
            <a:r>
              <a:rPr lang="en-US" sz="2000" b="1" dirty="0" err="1"/>
              <a:t>układ</a:t>
            </a:r>
            <a:r>
              <a:rPr lang="en-US" sz="2000" b="1" dirty="0"/>
              <a:t> </a:t>
            </a:r>
            <a:r>
              <a:rPr lang="en-US" sz="2000" b="1" dirty="0" err="1"/>
              <a:t>przedsionkowy</a:t>
            </a:r>
            <a:r>
              <a:rPr lang="en-US" sz="2000" b="1" dirty="0"/>
              <a:t>. </a:t>
            </a:r>
            <a:r>
              <a:rPr lang="en-US" sz="2000" b="1" dirty="0" err="1"/>
              <a:t>Dzieci</a:t>
            </a:r>
            <a:r>
              <a:rPr lang="en-US" sz="2000" b="1" dirty="0"/>
              <a:t>, </a:t>
            </a:r>
            <a:r>
              <a:rPr lang="en-US" sz="2000" b="1" dirty="0" err="1"/>
              <a:t>przez</a:t>
            </a:r>
            <a:r>
              <a:rPr lang="en-US" sz="2000" b="1" dirty="0"/>
              <a:t> </a:t>
            </a:r>
            <a:r>
              <a:rPr lang="en-US" sz="2000" b="1" dirty="0" err="1"/>
              <a:t>regularnie</a:t>
            </a:r>
            <a:r>
              <a:rPr lang="en-US" sz="2000" b="1" dirty="0"/>
              <a:t> </a:t>
            </a:r>
            <a:r>
              <a:rPr lang="en-US" sz="2000" b="1" dirty="0" err="1"/>
              <a:t>uprawianie</a:t>
            </a:r>
            <a:r>
              <a:rPr lang="en-US" sz="2000" b="1" dirty="0"/>
              <a:t> </a:t>
            </a:r>
            <a:r>
              <a:rPr lang="en-US" sz="2000" b="1" dirty="0" err="1"/>
              <a:t>ćwiczeń</a:t>
            </a:r>
            <a:r>
              <a:rPr lang="en-US" sz="2000" b="1" dirty="0"/>
              <a:t> </a:t>
            </a:r>
            <a:r>
              <a:rPr lang="en-US" sz="2000" b="1" dirty="0" err="1"/>
              <a:t>fizycznych</a:t>
            </a:r>
            <a:r>
              <a:rPr lang="en-US" sz="2000" b="1" dirty="0"/>
              <a:t>, </a:t>
            </a:r>
            <a:r>
              <a:rPr lang="en-US" sz="2000" b="1" dirty="0" err="1"/>
              <a:t>wydatnie</a:t>
            </a:r>
            <a:r>
              <a:rPr lang="en-US" sz="2000" b="1" dirty="0"/>
              <a:t> </a:t>
            </a:r>
            <a:r>
              <a:rPr lang="en-US" sz="2000" b="1" dirty="0" err="1"/>
              <a:t>wspierają</a:t>
            </a:r>
            <a:r>
              <a:rPr lang="en-US" sz="2000" b="1" dirty="0"/>
              <a:t> </a:t>
            </a:r>
            <a:r>
              <a:rPr lang="en-US" sz="2000" b="1" dirty="0" err="1"/>
              <a:t>rozwój</a:t>
            </a:r>
            <a:r>
              <a:rPr lang="en-US" sz="2000" b="1" dirty="0"/>
              <a:t> </a:t>
            </a:r>
            <a:r>
              <a:rPr lang="en-US" sz="2000" b="1" dirty="0" err="1"/>
              <a:t>mózgu</a:t>
            </a:r>
            <a:r>
              <a:rPr lang="en-US" sz="2000" b="1" dirty="0"/>
              <a:t>. </a:t>
            </a:r>
            <a:r>
              <a:rPr lang="pl-PL" sz="2000" dirty="0"/>
              <a:t/>
            </a:r>
            <a:br>
              <a:rPr lang="pl-PL" sz="2000" dirty="0"/>
            </a:br>
            <a:endParaRPr lang="pl-PL" sz="2000" dirty="0"/>
          </a:p>
        </p:txBody>
      </p:sp>
    </p:spTree>
    <p:extLst>
      <p:ext uri="{BB962C8B-B14F-4D97-AF65-F5344CB8AC3E}">
        <p14:creationId xmlns:p14="http://schemas.microsoft.com/office/powerpoint/2010/main" xmlns="" val="274715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E0EAFC8-5819-4613-899A-92A359AD47DE}"/>
              </a:ext>
            </a:extLst>
          </p:cNvPr>
          <p:cNvSpPr>
            <a:spLocks noGrp="1"/>
          </p:cNvSpPr>
          <p:nvPr>
            <p:ph type="title"/>
          </p:nvPr>
        </p:nvSpPr>
        <p:spPr>
          <a:xfrm>
            <a:off x="838200" y="290945"/>
            <a:ext cx="10515600" cy="3034146"/>
          </a:xfrm>
        </p:spPr>
        <p:txBody>
          <a:bodyPr>
            <a:normAutofit/>
          </a:bodyPr>
          <a:lstStyle/>
          <a:p>
            <a:r>
              <a:rPr lang="pl-PL" sz="2400" b="1" dirty="0"/>
              <a:t>Jak ważny jest ruch od najmłodszych lat, świadczy fakt, że dzieci, </a:t>
            </a:r>
            <a:r>
              <a:rPr lang="pl-PL" sz="2400" b="1" dirty="0" err="1"/>
              <a:t>kt</a:t>
            </a:r>
            <a:r>
              <a:rPr lang="en-US" sz="2400" b="1" dirty="0" err="1"/>
              <a:t>óre</a:t>
            </a:r>
            <a:r>
              <a:rPr lang="en-US" sz="2400" b="1" dirty="0"/>
              <a:t> </a:t>
            </a:r>
            <a:r>
              <a:rPr lang="en-US" sz="2400" b="1" dirty="0" err="1"/>
              <a:t>opuszczają</a:t>
            </a:r>
            <a:r>
              <a:rPr lang="en-US" sz="2400" b="1" dirty="0"/>
              <a:t> </a:t>
            </a:r>
            <a:r>
              <a:rPr lang="en-US" sz="2400" b="1" dirty="0" err="1"/>
              <a:t>etap</a:t>
            </a:r>
            <a:r>
              <a:rPr lang="en-US" sz="2400" b="1" dirty="0"/>
              <a:t> </a:t>
            </a:r>
            <a:r>
              <a:rPr lang="en-US" sz="2400" b="1" dirty="0" err="1"/>
              <a:t>pełzania</a:t>
            </a:r>
            <a:r>
              <a:rPr lang="en-US" sz="2400" b="1" dirty="0"/>
              <a:t> </a:t>
            </a:r>
            <a:r>
              <a:rPr lang="en-US" sz="2400" b="1" dirty="0" err="1"/>
              <a:t>i</a:t>
            </a:r>
            <a:r>
              <a:rPr lang="en-US" sz="2400" b="1" dirty="0"/>
              <a:t> </a:t>
            </a:r>
            <a:r>
              <a:rPr lang="en-US" sz="2400" b="1" dirty="0" err="1"/>
              <a:t>przechodzą</a:t>
            </a:r>
            <a:r>
              <a:rPr lang="en-US" sz="2400" b="1" dirty="0"/>
              <a:t> od </a:t>
            </a:r>
            <a:r>
              <a:rPr lang="en-US" sz="2400" b="1" dirty="0" err="1"/>
              <a:t>razu</a:t>
            </a:r>
            <a:r>
              <a:rPr lang="en-US" sz="2400" b="1" dirty="0"/>
              <a:t> do </a:t>
            </a:r>
            <a:r>
              <a:rPr lang="en-US" sz="2400" b="1" dirty="0" err="1"/>
              <a:t>raczkowania</a:t>
            </a:r>
            <a:r>
              <a:rPr lang="en-US" sz="2400" b="1" dirty="0"/>
              <a:t>, </a:t>
            </a:r>
            <a:r>
              <a:rPr lang="en-US" sz="2400" b="1" dirty="0" err="1"/>
              <a:t>mogą</a:t>
            </a:r>
            <a:r>
              <a:rPr lang="en-US" sz="2400" b="1" dirty="0"/>
              <a:t> </a:t>
            </a:r>
            <a:r>
              <a:rPr lang="en-US" sz="2400" b="1" dirty="0" err="1"/>
              <a:t>mieć</a:t>
            </a:r>
            <a:r>
              <a:rPr lang="en-US" sz="2400" b="1" dirty="0"/>
              <a:t> </a:t>
            </a:r>
            <a:r>
              <a:rPr lang="en-US" sz="2400" b="1" dirty="0" err="1"/>
              <a:t>później</a:t>
            </a:r>
            <a:r>
              <a:rPr lang="en-US" sz="2400" b="1" dirty="0"/>
              <a:t> problem z </a:t>
            </a:r>
            <a:r>
              <a:rPr lang="en-US" sz="2400" b="1" dirty="0" err="1"/>
              <a:t>wykształceniem</a:t>
            </a:r>
            <a:r>
              <a:rPr lang="en-US" sz="2400" b="1" dirty="0"/>
              <a:t> </a:t>
            </a:r>
            <a:r>
              <a:rPr lang="en-US" sz="2400" b="1" dirty="0" err="1"/>
              <a:t>idealnej</a:t>
            </a:r>
            <a:r>
              <a:rPr lang="en-US" sz="2400" b="1" dirty="0"/>
              <a:t> </a:t>
            </a:r>
            <a:r>
              <a:rPr lang="en-US" sz="2400" b="1" dirty="0" err="1"/>
              <a:t>zbieżności</a:t>
            </a:r>
            <a:r>
              <a:rPr lang="en-US" sz="2400" b="1" dirty="0"/>
              <a:t> </a:t>
            </a:r>
            <a:r>
              <a:rPr lang="en-US" sz="2400" b="1" dirty="0" err="1"/>
              <a:t>widzenia</a:t>
            </a:r>
            <a:r>
              <a:rPr lang="en-US" sz="2400" b="1" dirty="0"/>
              <a:t>. </a:t>
            </a:r>
            <a:r>
              <a:rPr lang="en-US" sz="2400" b="1" dirty="0" err="1"/>
              <a:t>Dlatego</a:t>
            </a:r>
            <a:r>
              <a:rPr lang="en-US" sz="2400" b="1" dirty="0"/>
              <a:t> </a:t>
            </a:r>
            <a:r>
              <a:rPr lang="en-US" sz="2400" b="1" dirty="0" err="1"/>
              <a:t>nie</a:t>
            </a:r>
            <a:r>
              <a:rPr lang="en-US" sz="2400" b="1" dirty="0"/>
              <a:t> </a:t>
            </a:r>
            <a:r>
              <a:rPr lang="en-US" sz="2400" b="1" dirty="0" err="1"/>
              <a:t>wskazane</a:t>
            </a:r>
            <a:r>
              <a:rPr lang="en-US" sz="2400" b="1" dirty="0"/>
              <a:t> jest np. </a:t>
            </a:r>
            <a:r>
              <a:rPr lang="en-US" sz="2400" b="1" dirty="0" err="1"/>
              <a:t>ubieranie</a:t>
            </a:r>
            <a:r>
              <a:rPr lang="en-US" sz="2400" b="1" dirty="0"/>
              <a:t> </a:t>
            </a:r>
            <a:r>
              <a:rPr lang="en-US" sz="2400" b="1" dirty="0" err="1"/>
              <a:t>dziecka</a:t>
            </a:r>
            <a:r>
              <a:rPr lang="en-US" sz="2400" b="1" dirty="0"/>
              <a:t> w </a:t>
            </a:r>
            <a:r>
              <a:rPr lang="en-US" sz="2400" b="1" dirty="0" err="1"/>
              <a:t>ciasne</a:t>
            </a:r>
            <a:r>
              <a:rPr lang="en-US" sz="2400" b="1" dirty="0"/>
              <a:t> </a:t>
            </a:r>
            <a:r>
              <a:rPr lang="en-US" sz="2400" b="1" dirty="0" err="1"/>
              <a:t>ubranka</a:t>
            </a:r>
            <a:r>
              <a:rPr lang="en-US" sz="2400" b="1" dirty="0"/>
              <a:t>, </a:t>
            </a:r>
            <a:r>
              <a:rPr lang="en-US" sz="2400" b="1" dirty="0" err="1"/>
              <a:t>uniemożliwiające</a:t>
            </a:r>
            <a:r>
              <a:rPr lang="en-US" sz="2400" b="1" dirty="0"/>
              <a:t> </a:t>
            </a:r>
            <a:r>
              <a:rPr lang="en-US" sz="2400" b="1" dirty="0" err="1"/>
              <a:t>swobodne</a:t>
            </a:r>
            <a:r>
              <a:rPr lang="en-US" sz="2400" b="1" dirty="0"/>
              <a:t> </a:t>
            </a:r>
            <a:r>
              <a:rPr lang="en-US" sz="2400" b="1" dirty="0" err="1"/>
              <a:t>poruszanie</a:t>
            </a:r>
            <a:r>
              <a:rPr lang="en-US" sz="2400" b="1" dirty="0"/>
              <a:t> </a:t>
            </a:r>
            <a:r>
              <a:rPr lang="en-US" sz="2400" b="1" dirty="0" err="1"/>
              <a:t>się</a:t>
            </a:r>
            <a:r>
              <a:rPr lang="en-US" sz="2400" b="1" dirty="0"/>
              <a:t>. </a:t>
            </a:r>
            <a:r>
              <a:rPr lang="en-US" sz="2400" b="1" dirty="0" err="1"/>
              <a:t>Opuszczenie</a:t>
            </a:r>
            <a:r>
              <a:rPr lang="en-US" sz="2400" b="1" dirty="0"/>
              <a:t> </a:t>
            </a:r>
            <a:r>
              <a:rPr lang="en-US" sz="2400" b="1" dirty="0" err="1"/>
              <a:t>etapu</a:t>
            </a:r>
            <a:r>
              <a:rPr lang="en-US" sz="2400" b="1" dirty="0"/>
              <a:t> </a:t>
            </a:r>
            <a:r>
              <a:rPr lang="en-US" sz="2400" b="1" dirty="0" err="1"/>
              <a:t>raczkowania</a:t>
            </a:r>
            <a:r>
              <a:rPr lang="en-US" sz="2400" b="1" dirty="0"/>
              <a:t> </a:t>
            </a:r>
            <a:r>
              <a:rPr lang="en-US" sz="2400" b="1" dirty="0" err="1"/>
              <a:t>bądź</a:t>
            </a:r>
            <a:r>
              <a:rPr lang="en-US" sz="2400" b="1" dirty="0"/>
              <a:t> </a:t>
            </a:r>
            <a:r>
              <a:rPr lang="en-US" sz="2400" b="1" dirty="0" err="1"/>
              <a:t>pełzania</a:t>
            </a:r>
            <a:r>
              <a:rPr lang="en-US" sz="2400" b="1" dirty="0"/>
              <a:t>, </a:t>
            </a:r>
            <a:r>
              <a:rPr lang="en-US" sz="2400" b="1" dirty="0" err="1"/>
              <a:t>wiąże</a:t>
            </a:r>
            <a:r>
              <a:rPr lang="en-US" sz="2400" b="1" dirty="0"/>
              <a:t> </a:t>
            </a:r>
            <a:r>
              <a:rPr lang="en-US" sz="2400" b="1" dirty="0" err="1"/>
              <a:t>się</a:t>
            </a:r>
            <a:r>
              <a:rPr lang="en-US" sz="2400" b="1" dirty="0"/>
              <a:t> </a:t>
            </a:r>
            <a:r>
              <a:rPr lang="en-US" sz="2400" b="1" dirty="0" err="1"/>
              <a:t>też</a:t>
            </a:r>
            <a:r>
              <a:rPr lang="en-US" sz="2400" b="1" dirty="0"/>
              <a:t> z </a:t>
            </a:r>
            <a:r>
              <a:rPr lang="en-US" sz="2400" b="1" dirty="0" err="1"/>
              <a:t>częstymi</a:t>
            </a:r>
            <a:r>
              <a:rPr lang="en-US" sz="2400" b="1" dirty="0"/>
              <a:t> </a:t>
            </a:r>
            <a:r>
              <a:rPr lang="en-US" sz="2400" b="1" dirty="0" err="1"/>
              <a:t>problemami</a:t>
            </a:r>
            <a:r>
              <a:rPr lang="en-US" sz="2400" b="1" dirty="0"/>
              <a:t> w </a:t>
            </a:r>
            <a:r>
              <a:rPr lang="en-US" sz="2400" b="1" dirty="0" err="1"/>
              <a:t>koordynowaniu</a:t>
            </a:r>
            <a:r>
              <a:rPr lang="en-US" sz="2400" b="1" dirty="0"/>
              <a:t> </a:t>
            </a:r>
            <a:r>
              <a:rPr lang="en-US" sz="2400" b="1" dirty="0" err="1"/>
              <a:t>obu</a:t>
            </a:r>
            <a:r>
              <a:rPr lang="en-US" sz="2400" b="1" dirty="0"/>
              <a:t> </a:t>
            </a:r>
            <a:r>
              <a:rPr lang="en-US" sz="2400" b="1" dirty="0" err="1"/>
              <a:t>półkul</a:t>
            </a:r>
            <a:r>
              <a:rPr lang="en-US" sz="2400" b="1" dirty="0"/>
              <a:t> </a:t>
            </a:r>
            <a:r>
              <a:rPr lang="en-US" sz="2400" b="1" dirty="0" err="1"/>
              <a:t>mózgowych</a:t>
            </a:r>
            <a:r>
              <a:rPr lang="pl-PL" sz="2400" b="1" dirty="0"/>
              <a:t>.</a:t>
            </a:r>
            <a:r>
              <a:rPr lang="pl-PL" sz="2400" dirty="0"/>
              <a:t/>
            </a:r>
            <a:br>
              <a:rPr lang="pl-PL" sz="2400" dirty="0"/>
            </a:br>
            <a:endParaRPr lang="pl-PL" sz="2400" dirty="0"/>
          </a:p>
        </p:txBody>
      </p:sp>
      <p:pic>
        <p:nvPicPr>
          <p:cNvPr id="5" name="Symbol zastępczy zawartości 4">
            <a:extLst>
              <a:ext uri="{FF2B5EF4-FFF2-40B4-BE49-F238E27FC236}">
                <a16:creationId xmlns:a16="http://schemas.microsoft.com/office/drawing/2014/main" xmlns="" id="{F4912341-9EA4-4CB7-8BEC-CA184CF33453}"/>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588327" y="3219056"/>
            <a:ext cx="4918364" cy="3450196"/>
          </a:xfrm>
        </p:spPr>
      </p:pic>
    </p:spTree>
    <p:extLst>
      <p:ext uri="{BB962C8B-B14F-4D97-AF65-F5344CB8AC3E}">
        <p14:creationId xmlns:p14="http://schemas.microsoft.com/office/powerpoint/2010/main" xmlns="" val="2946719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1C7A851-6510-4B49-A52A-8634F68B8AB1}"/>
              </a:ext>
            </a:extLst>
          </p:cNvPr>
          <p:cNvSpPr>
            <a:spLocks noGrp="1"/>
          </p:cNvSpPr>
          <p:nvPr>
            <p:ph type="title"/>
          </p:nvPr>
        </p:nvSpPr>
        <p:spPr>
          <a:xfrm>
            <a:off x="838200" y="365125"/>
            <a:ext cx="10515600" cy="6021820"/>
          </a:xfrm>
        </p:spPr>
        <p:txBody>
          <a:bodyPr>
            <a:normAutofit fontScale="90000"/>
          </a:bodyPr>
          <a:lstStyle/>
          <a:p>
            <a:r>
              <a:rPr lang="pl-PL" sz="2400" b="1" dirty="0"/>
              <a:t>Okres wczesnego dzieciństwa (od urodzenia do około 6. </a:t>
            </a:r>
            <a:r>
              <a:rPr lang="pl-PL" sz="2400" b="1" dirty="0" err="1"/>
              <a:t>rż</a:t>
            </a:r>
            <a:r>
              <a:rPr lang="pl-PL" sz="2400" b="1" dirty="0"/>
              <a:t>.) charakteryzuje najbardziej dynamiczne tempo rozwoju motorycznego oraz ogromna ruchliwość dziecka. Im młodsze jest dziecko, tym ma większą potrzebę („</a:t>
            </a:r>
            <a:r>
              <a:rPr lang="pl-PL" sz="2400" b="1" dirty="0" err="1"/>
              <a:t>gł</a:t>
            </a:r>
            <a:r>
              <a:rPr lang="en-US" sz="2400" b="1" dirty="0" err="1"/>
              <a:t>ód</a:t>
            </a:r>
            <a:r>
              <a:rPr lang="en-US" sz="2400" b="1" dirty="0"/>
              <a:t>”) </a:t>
            </a:r>
            <a:r>
              <a:rPr lang="en-US" sz="2400" b="1" dirty="0" err="1"/>
              <a:t>ruchu</a:t>
            </a:r>
            <a:r>
              <a:rPr lang="en-US" sz="2400" b="1" dirty="0"/>
              <a:t>, </a:t>
            </a:r>
            <a:r>
              <a:rPr lang="en-US" sz="2400" b="1" dirty="0" err="1"/>
              <a:t>pobudzenie</a:t>
            </a:r>
            <a:r>
              <a:rPr lang="en-US" sz="2400" b="1" dirty="0"/>
              <a:t> </a:t>
            </a:r>
            <a:r>
              <a:rPr lang="en-US" sz="2400" b="1" dirty="0" err="1"/>
              <a:t>ruchowe</a:t>
            </a:r>
            <a:r>
              <a:rPr lang="en-US" sz="2400" b="1" dirty="0"/>
              <a:t>, „</a:t>
            </a:r>
            <a:r>
              <a:rPr lang="en-US" sz="2400" b="1" dirty="0" err="1"/>
              <a:t>rozrzutność</a:t>
            </a:r>
            <a:r>
              <a:rPr lang="en-US" sz="2400" b="1" dirty="0"/>
              <a:t>” </a:t>
            </a:r>
            <a:r>
              <a:rPr lang="en-US" sz="2400" b="1" dirty="0" err="1"/>
              <a:t>ruchową</a:t>
            </a:r>
            <a:r>
              <a:rPr lang="en-US" sz="2400" b="1" dirty="0"/>
              <a:t>. Ta </a:t>
            </a:r>
            <a:r>
              <a:rPr lang="en-US" sz="2400" b="1" dirty="0" err="1"/>
              <a:t>hiperaktywność</a:t>
            </a:r>
            <a:r>
              <a:rPr lang="en-US" sz="2400" b="1" dirty="0"/>
              <a:t> </a:t>
            </a:r>
            <a:r>
              <a:rPr lang="en-US" sz="2400" b="1" dirty="0" err="1"/>
              <a:t>dziecka</a:t>
            </a:r>
            <a:r>
              <a:rPr lang="en-US" sz="2400" b="1" dirty="0"/>
              <a:t> (</a:t>
            </a:r>
            <a:r>
              <a:rPr lang="en-US" sz="2400" b="1" dirty="0" err="1"/>
              <a:t>uwarunkowana</a:t>
            </a:r>
            <a:r>
              <a:rPr lang="en-US" sz="2400" b="1" dirty="0"/>
              <a:t> m.in. </a:t>
            </a:r>
            <a:r>
              <a:rPr lang="en-US" sz="2400" b="1" dirty="0" err="1"/>
              <a:t>niedojrzałością</a:t>
            </a:r>
            <a:r>
              <a:rPr lang="en-US" sz="2400" b="1" dirty="0"/>
              <a:t> </a:t>
            </a:r>
            <a:r>
              <a:rPr lang="en-US" sz="2400" b="1" dirty="0" err="1"/>
              <a:t>układu</a:t>
            </a:r>
            <a:r>
              <a:rPr lang="en-US" sz="2400" b="1" dirty="0"/>
              <a:t> </a:t>
            </a:r>
            <a:r>
              <a:rPr lang="en-US" sz="2400" b="1" dirty="0" err="1"/>
              <a:t>nerwowego</a:t>
            </a:r>
            <a:r>
              <a:rPr lang="en-US" sz="2400" b="1" dirty="0"/>
              <a:t>, a </a:t>
            </a:r>
            <a:r>
              <a:rPr lang="en-US" sz="2400" b="1" dirty="0" err="1"/>
              <a:t>zwłaszcza</a:t>
            </a:r>
            <a:r>
              <a:rPr lang="en-US" sz="2400" b="1" dirty="0"/>
              <a:t> </a:t>
            </a:r>
            <a:r>
              <a:rPr lang="en-US" sz="2400" b="1" dirty="0" err="1"/>
              <a:t>niezakończonym</a:t>
            </a:r>
            <a:r>
              <a:rPr lang="en-US" sz="2400" b="1" dirty="0"/>
              <a:t> </a:t>
            </a:r>
            <a:r>
              <a:rPr lang="en-US" sz="2400" b="1" dirty="0" err="1"/>
              <a:t>procesem</a:t>
            </a:r>
            <a:r>
              <a:rPr lang="en-US" sz="2400" b="1" dirty="0"/>
              <a:t> </a:t>
            </a:r>
            <a:r>
              <a:rPr lang="en-US" sz="2400" b="1" dirty="0" err="1"/>
              <a:t>mielinizacji</a:t>
            </a:r>
            <a:r>
              <a:rPr lang="en-US" sz="2400" b="1" dirty="0"/>
              <a:t>) </a:t>
            </a:r>
            <a:r>
              <a:rPr lang="en-US" sz="2400" b="1" dirty="0" err="1"/>
              <a:t>wiąże</a:t>
            </a:r>
            <a:r>
              <a:rPr lang="en-US" sz="2400" b="1" dirty="0"/>
              <a:t> </a:t>
            </a:r>
            <a:r>
              <a:rPr lang="en-US" sz="2400" b="1" dirty="0" err="1"/>
              <a:t>się</a:t>
            </a:r>
            <a:r>
              <a:rPr lang="en-US" sz="2400" b="1" dirty="0"/>
              <a:t> z </a:t>
            </a:r>
            <a:r>
              <a:rPr lang="en-US" sz="2400" b="1" dirty="0" err="1"/>
              <a:t>obciążeniem</a:t>
            </a:r>
            <a:r>
              <a:rPr lang="en-US" sz="2400" b="1" dirty="0"/>
              <a:t> </a:t>
            </a:r>
            <a:r>
              <a:rPr lang="en-US" sz="2400" b="1" dirty="0" err="1"/>
              <a:t>wysiłkowym</a:t>
            </a:r>
            <a:r>
              <a:rPr lang="en-US" sz="2400" b="1" dirty="0"/>
              <a:t>, co w </a:t>
            </a:r>
            <a:r>
              <a:rPr lang="en-US" sz="2400" b="1" dirty="0" err="1"/>
              <a:t>naturalny</a:t>
            </a:r>
            <a:r>
              <a:rPr lang="en-US" sz="2400" b="1" dirty="0"/>
              <a:t> </a:t>
            </a:r>
            <a:r>
              <a:rPr lang="en-US" sz="2400" b="1" dirty="0" err="1"/>
              <a:t>sposób</a:t>
            </a:r>
            <a:r>
              <a:rPr lang="en-US" sz="2400" b="1" dirty="0"/>
              <a:t> </a:t>
            </a:r>
            <a:r>
              <a:rPr lang="en-US" sz="2400" b="1" dirty="0" err="1"/>
              <a:t>stymuluje</a:t>
            </a:r>
            <a:r>
              <a:rPr lang="en-US" sz="2400" b="1" dirty="0"/>
              <a:t> </a:t>
            </a:r>
            <a:r>
              <a:rPr lang="en-US" sz="2400" b="1" dirty="0" err="1"/>
              <a:t>i</a:t>
            </a:r>
            <a:r>
              <a:rPr lang="en-US" sz="2400" b="1" dirty="0"/>
              <a:t> </a:t>
            </a:r>
            <a:r>
              <a:rPr lang="en-US" sz="2400" b="1" dirty="0" err="1"/>
              <a:t>wspomaga</a:t>
            </a:r>
            <a:r>
              <a:rPr lang="en-US" sz="2400" b="1" dirty="0"/>
              <a:t> </a:t>
            </a:r>
            <a:r>
              <a:rPr lang="en-US" sz="2400" b="1" dirty="0" err="1"/>
              <a:t>rozwój</a:t>
            </a:r>
            <a:r>
              <a:rPr lang="en-US" sz="2400" b="1" dirty="0"/>
              <a:t> </a:t>
            </a:r>
            <a:r>
              <a:rPr lang="en-US" sz="2400" b="1" dirty="0" err="1"/>
              <a:t>motoryki</a:t>
            </a:r>
            <a:r>
              <a:rPr lang="en-US" sz="2400" b="1" dirty="0"/>
              <a:t> </a:t>
            </a:r>
            <a:r>
              <a:rPr lang="en-US" sz="2400" b="1" dirty="0" err="1"/>
              <a:t>i</a:t>
            </a:r>
            <a:r>
              <a:rPr lang="en-US" sz="2400" b="1" dirty="0"/>
              <a:t> </a:t>
            </a:r>
            <a:r>
              <a:rPr lang="en-US" sz="2400" b="1" dirty="0" err="1"/>
              <a:t>funkcji</a:t>
            </a:r>
            <a:r>
              <a:rPr lang="en-US" sz="2400" b="1" dirty="0"/>
              <a:t> </a:t>
            </a:r>
            <a:r>
              <a:rPr lang="en-US" sz="2400" b="1" dirty="0" err="1"/>
              <a:t>zaopatrzenia</a:t>
            </a:r>
            <a:r>
              <a:rPr lang="en-US" sz="2400" b="1" dirty="0"/>
              <a:t> </a:t>
            </a:r>
            <a:r>
              <a:rPr lang="en-US" sz="2400" b="1" dirty="0" err="1"/>
              <a:t>tlenowego</a:t>
            </a:r>
            <a:r>
              <a:rPr lang="en-US" sz="2400" b="1" dirty="0"/>
              <a:t>. </a:t>
            </a:r>
            <a:r>
              <a:rPr lang="en-US" sz="2400" b="1" dirty="0" err="1"/>
              <a:t>Dziecko</a:t>
            </a:r>
            <a:r>
              <a:rPr lang="en-US" sz="2400" b="1" dirty="0"/>
              <a:t> ma </a:t>
            </a:r>
            <a:r>
              <a:rPr lang="en-US" sz="2400" b="1" dirty="0" err="1"/>
              <a:t>przy</a:t>
            </a:r>
            <a:r>
              <a:rPr lang="en-US" sz="2400" b="1" dirty="0"/>
              <a:t> </a:t>
            </a:r>
            <a:r>
              <a:rPr lang="en-US" sz="2400" b="1" dirty="0" err="1"/>
              <a:t>tym</a:t>
            </a:r>
            <a:r>
              <a:rPr lang="en-US" sz="2400" b="1" dirty="0"/>
              <a:t> </a:t>
            </a:r>
            <a:r>
              <a:rPr lang="en-US" sz="2400" b="1" dirty="0" err="1"/>
              <a:t>zdolność</a:t>
            </a:r>
            <a:r>
              <a:rPr lang="en-US" sz="2400" b="1" dirty="0"/>
              <a:t> do </a:t>
            </a:r>
            <a:r>
              <a:rPr lang="en-US" sz="2400" b="1" dirty="0" err="1"/>
              <a:t>samoregulacji</a:t>
            </a:r>
            <a:r>
              <a:rPr lang="en-US" sz="2400" b="1" dirty="0"/>
              <a:t> </a:t>
            </a:r>
            <a:r>
              <a:rPr lang="en-US" sz="2400" b="1" dirty="0" err="1"/>
              <a:t>wysiłku</a:t>
            </a:r>
            <a:r>
              <a:rPr lang="en-US" sz="2400" b="1" dirty="0"/>
              <a:t>.</a:t>
            </a:r>
            <a:r>
              <a:rPr lang="pl-PL" sz="2400" dirty="0"/>
              <a:t/>
            </a:r>
            <a:br>
              <a:rPr lang="pl-PL" sz="2400" dirty="0"/>
            </a:br>
            <a:r>
              <a:rPr lang="en-US" sz="2400" b="1" dirty="0" err="1"/>
              <a:t>Dzieci</a:t>
            </a:r>
            <a:r>
              <a:rPr lang="en-US" sz="2400" b="1" dirty="0"/>
              <a:t> </a:t>
            </a:r>
            <a:r>
              <a:rPr lang="en-US" sz="2400" b="1" dirty="0" err="1"/>
              <a:t>starze</a:t>
            </a:r>
            <a:r>
              <a:rPr lang="en-US" sz="2400" b="1" dirty="0"/>
              <a:t> </a:t>
            </a:r>
            <a:r>
              <a:rPr lang="en-US" sz="2400" b="1" dirty="0" err="1"/>
              <a:t>są</a:t>
            </a:r>
            <a:r>
              <a:rPr lang="en-US" sz="2400" b="1" dirty="0"/>
              <a:t> </a:t>
            </a:r>
            <a:r>
              <a:rPr lang="en-US" sz="2400" b="1" dirty="0" err="1"/>
              <a:t>zniechęcone</a:t>
            </a:r>
            <a:r>
              <a:rPr lang="en-US" sz="2400" b="1" dirty="0"/>
              <a:t> do </a:t>
            </a:r>
            <a:r>
              <a:rPr lang="en-US" sz="2400" b="1" dirty="0" err="1"/>
              <a:t>aktywności</a:t>
            </a:r>
            <a:r>
              <a:rPr lang="en-US" sz="2400" b="1" dirty="0"/>
              <a:t> </a:t>
            </a:r>
            <a:r>
              <a:rPr lang="en-US" sz="2400" b="1" dirty="0" err="1"/>
              <a:t>fizycznej</a:t>
            </a:r>
            <a:r>
              <a:rPr lang="en-US" sz="2400" b="1" dirty="0"/>
              <a:t> </a:t>
            </a:r>
            <a:r>
              <a:rPr lang="en-US" sz="2400" b="1" dirty="0" err="1"/>
              <a:t>ponieważ</a:t>
            </a:r>
            <a:r>
              <a:rPr lang="en-US" sz="2400" b="1" dirty="0"/>
              <a:t> </a:t>
            </a:r>
            <a:r>
              <a:rPr lang="en-US" sz="2400" b="1" dirty="0" err="1"/>
              <a:t>czują</a:t>
            </a:r>
            <a:r>
              <a:rPr lang="en-US" sz="2400" b="1" dirty="0"/>
              <a:t> </a:t>
            </a:r>
            <a:r>
              <a:rPr lang="en-US" sz="2400" b="1" dirty="0" err="1"/>
              <a:t>duży</a:t>
            </a:r>
            <a:r>
              <a:rPr lang="en-US" sz="2400" b="1" dirty="0"/>
              <a:t> </a:t>
            </a:r>
            <a:r>
              <a:rPr lang="en-US" sz="2400" b="1" dirty="0" err="1"/>
              <a:t>nacisk</a:t>
            </a:r>
            <a:r>
              <a:rPr lang="en-US" sz="2400" b="1" dirty="0"/>
              <a:t> </a:t>
            </a:r>
            <a:r>
              <a:rPr lang="en-US" sz="2400" b="1" dirty="0" err="1"/>
              <a:t>na</a:t>
            </a:r>
            <a:r>
              <a:rPr lang="en-US" sz="2400" b="1" dirty="0"/>
              <a:t> </a:t>
            </a:r>
            <a:r>
              <a:rPr lang="en-US" sz="2400" b="1" dirty="0" err="1"/>
              <a:t>ćwieczenia</a:t>
            </a:r>
            <a:r>
              <a:rPr lang="en-US" sz="2400" b="1" dirty="0"/>
              <a:t> w </a:t>
            </a:r>
            <a:r>
              <a:rPr lang="en-US" sz="2400" b="1" dirty="0" err="1"/>
              <a:t>szkole</a:t>
            </a:r>
            <a:r>
              <a:rPr lang="en-US" sz="2400" b="1" dirty="0"/>
              <a:t>. W </a:t>
            </a:r>
            <a:r>
              <a:rPr lang="en-US" sz="2400" b="1" dirty="0" err="1"/>
              <a:t>przedszkolu</a:t>
            </a:r>
            <a:r>
              <a:rPr lang="en-US" sz="2400" b="1" dirty="0"/>
              <a:t> </a:t>
            </a:r>
            <a:r>
              <a:rPr lang="en-US" sz="2400" b="1" dirty="0" err="1"/>
              <a:t>mąją</a:t>
            </a:r>
            <a:r>
              <a:rPr lang="en-US" sz="2400" b="1" dirty="0"/>
              <a:t> </a:t>
            </a:r>
            <a:r>
              <a:rPr lang="en-US" sz="2400" b="1" dirty="0" err="1"/>
              <a:t>aktywność</a:t>
            </a:r>
            <a:r>
              <a:rPr lang="en-US" sz="2400" b="1" dirty="0"/>
              <a:t> </a:t>
            </a:r>
            <a:r>
              <a:rPr lang="en-US" sz="2400" b="1" dirty="0" err="1"/>
              <a:t>fizyczną</a:t>
            </a:r>
            <a:r>
              <a:rPr lang="en-US" sz="2400" b="1" dirty="0"/>
              <a:t> po </a:t>
            </a:r>
            <a:r>
              <a:rPr lang="en-US" sz="2400" b="1" dirty="0" err="1"/>
              <a:t>przez</a:t>
            </a:r>
            <a:r>
              <a:rPr lang="en-US" sz="2400" b="1" dirty="0"/>
              <a:t> </a:t>
            </a:r>
            <a:r>
              <a:rPr lang="en-US" sz="2400" b="1" dirty="0" err="1"/>
              <a:t>zabawe</a:t>
            </a:r>
            <a:r>
              <a:rPr lang="en-US" sz="2400" b="1" dirty="0"/>
              <a:t>, a </a:t>
            </a:r>
            <a:r>
              <a:rPr lang="en-US" sz="2400" b="1" dirty="0" err="1"/>
              <a:t>nagle</a:t>
            </a:r>
            <a:r>
              <a:rPr lang="en-US" sz="2400" b="1" dirty="0"/>
              <a:t> </a:t>
            </a:r>
            <a:r>
              <a:rPr lang="en-US" sz="2400" b="1" dirty="0" err="1"/>
              <a:t>gdy</a:t>
            </a:r>
            <a:r>
              <a:rPr lang="en-US" sz="2400" b="1" dirty="0"/>
              <a:t> </a:t>
            </a:r>
            <a:r>
              <a:rPr lang="en-US" sz="2400" b="1" dirty="0" err="1"/>
              <a:t>przechodzą</a:t>
            </a:r>
            <a:r>
              <a:rPr lang="en-US" sz="2400" b="1" dirty="0"/>
              <a:t> do </a:t>
            </a:r>
            <a:r>
              <a:rPr lang="en-US" sz="2400" b="1" dirty="0" err="1"/>
              <a:t>szkoły</a:t>
            </a:r>
            <a:r>
              <a:rPr lang="en-US" sz="2400" b="1" dirty="0"/>
              <a:t> </a:t>
            </a:r>
            <a:r>
              <a:rPr lang="en-US" sz="2400" b="1" dirty="0" err="1"/>
              <a:t>są</a:t>
            </a:r>
            <a:r>
              <a:rPr lang="en-US" sz="2400" b="1" dirty="0"/>
              <a:t> </a:t>
            </a:r>
            <a:r>
              <a:rPr lang="en-US" sz="2400" b="1" dirty="0" err="1"/>
              <a:t>zmuszane</a:t>
            </a:r>
            <a:r>
              <a:rPr lang="en-US" sz="2400" b="1" dirty="0"/>
              <a:t> do </a:t>
            </a:r>
            <a:r>
              <a:rPr lang="en-US" sz="2400" b="1" dirty="0" err="1"/>
              <a:t>ćwiczeń</a:t>
            </a:r>
            <a:r>
              <a:rPr lang="en-US" sz="2400" b="1" dirty="0"/>
              <a:t>, </a:t>
            </a:r>
            <a:r>
              <a:rPr lang="en-US" sz="2400" b="1" dirty="0" err="1"/>
              <a:t>rywalizacji</a:t>
            </a:r>
            <a:r>
              <a:rPr lang="en-US" sz="2400" b="1" dirty="0"/>
              <a:t> z </a:t>
            </a:r>
            <a:r>
              <a:rPr lang="en-US" sz="2400" b="1" dirty="0" err="1"/>
              <a:t>kolegami</a:t>
            </a:r>
            <a:r>
              <a:rPr lang="en-US" sz="2400" b="1" dirty="0"/>
              <a:t>/ </a:t>
            </a:r>
            <a:r>
              <a:rPr lang="en-US" sz="2400" b="1" dirty="0" err="1"/>
              <a:t>koleżankami</a:t>
            </a:r>
            <a:r>
              <a:rPr lang="en-US" sz="2400" b="1" dirty="0"/>
              <a:t>. </a:t>
            </a:r>
            <a:r>
              <a:rPr lang="en-US" sz="2400" b="1" dirty="0" err="1"/>
              <a:t>Aktywność</a:t>
            </a:r>
            <a:r>
              <a:rPr lang="en-US" sz="2400" b="1" dirty="0"/>
              <a:t> </a:t>
            </a:r>
            <a:r>
              <a:rPr lang="en-US" sz="2400" b="1" dirty="0" err="1"/>
              <a:t>zmienia</a:t>
            </a:r>
            <a:r>
              <a:rPr lang="en-US" sz="2400" b="1" dirty="0"/>
              <a:t> </a:t>
            </a:r>
            <a:r>
              <a:rPr lang="en-US" sz="2400" b="1" dirty="0" err="1"/>
              <a:t>sie</a:t>
            </a:r>
            <a:r>
              <a:rPr lang="en-US" sz="2400" b="1" dirty="0"/>
              <a:t> </a:t>
            </a:r>
            <a:r>
              <a:rPr lang="en-US" sz="2400" b="1" dirty="0" err="1"/>
              <a:t>dla</a:t>
            </a:r>
            <a:r>
              <a:rPr lang="en-US" sz="2400" b="1" dirty="0"/>
              <a:t> </a:t>
            </a:r>
            <a:r>
              <a:rPr lang="en-US" sz="2400" b="1" dirty="0" err="1"/>
              <a:t>nich</a:t>
            </a:r>
            <a:r>
              <a:rPr lang="en-US" sz="2400" b="1" dirty="0"/>
              <a:t> </a:t>
            </a:r>
            <a:r>
              <a:rPr lang="en-US" sz="2400" b="1" dirty="0" err="1"/>
              <a:t>diemetralnie</a:t>
            </a:r>
            <a:r>
              <a:rPr lang="en-US" sz="2400" b="1" dirty="0"/>
              <a:t> z </a:t>
            </a:r>
            <a:r>
              <a:rPr lang="en-US" sz="2400" b="1" dirty="0" err="1"/>
              <a:t>przyjemnej</a:t>
            </a:r>
            <a:r>
              <a:rPr lang="en-US" sz="2400" b="1" dirty="0"/>
              <a:t> </a:t>
            </a:r>
            <a:r>
              <a:rPr lang="en-US" sz="2400" b="1" dirty="0" err="1"/>
              <a:t>zabawy</a:t>
            </a:r>
            <a:r>
              <a:rPr lang="en-US" sz="2400" b="1" dirty="0"/>
              <a:t> </a:t>
            </a:r>
            <a:r>
              <a:rPr lang="en-US" sz="2400" b="1" dirty="0" err="1"/>
              <a:t>na</a:t>
            </a:r>
            <a:r>
              <a:rPr lang="en-US" sz="2400" b="1" dirty="0"/>
              <a:t> </a:t>
            </a:r>
            <a:r>
              <a:rPr lang="en-US" sz="2400" b="1" dirty="0" err="1"/>
              <a:t>obowiązek</a:t>
            </a:r>
            <a:r>
              <a:rPr lang="en-US" sz="2400" b="1" dirty="0"/>
              <a:t>. </a:t>
            </a:r>
            <a:r>
              <a:rPr lang="pl-PL" sz="2400" dirty="0"/>
              <a:t/>
            </a:r>
            <a:br>
              <a:rPr lang="pl-PL" sz="2400" dirty="0"/>
            </a:br>
            <a:r>
              <a:rPr lang="en-US" sz="2400" b="1" dirty="0" err="1"/>
              <a:t>Kształtowanie</a:t>
            </a:r>
            <a:r>
              <a:rPr lang="en-US" sz="2400" b="1" dirty="0"/>
              <a:t> </a:t>
            </a:r>
            <a:r>
              <a:rPr lang="en-US" sz="2400" b="1" dirty="0" err="1"/>
              <a:t>nawyku</a:t>
            </a:r>
            <a:r>
              <a:rPr lang="en-US" sz="2400" b="1" dirty="0"/>
              <a:t> </a:t>
            </a:r>
            <a:r>
              <a:rPr lang="en-US" sz="2400" b="1" dirty="0" err="1"/>
              <a:t>systematycznej</a:t>
            </a:r>
            <a:r>
              <a:rPr lang="en-US" sz="2400" b="1" dirty="0"/>
              <a:t> </a:t>
            </a:r>
            <a:r>
              <a:rPr lang="en-US" sz="2400" b="1" dirty="0" err="1"/>
              <a:t>aktywności</a:t>
            </a:r>
            <a:r>
              <a:rPr lang="en-US" sz="2400" b="1" dirty="0"/>
              <a:t> </a:t>
            </a:r>
            <a:r>
              <a:rPr lang="en-US" sz="2400" b="1" dirty="0" err="1"/>
              <a:t>fizycznej</a:t>
            </a:r>
            <a:r>
              <a:rPr lang="en-US" sz="2400" b="1" dirty="0"/>
              <a:t> u </a:t>
            </a:r>
            <a:r>
              <a:rPr lang="en-US" sz="2400" b="1" dirty="0" err="1"/>
              <a:t>dzieci</a:t>
            </a:r>
            <a:r>
              <a:rPr lang="en-US" sz="2400" b="1" dirty="0"/>
              <a:t> jest </a:t>
            </a:r>
            <a:r>
              <a:rPr lang="en-US" sz="2400" b="1" dirty="0" err="1"/>
              <a:t>bardzo</a:t>
            </a:r>
            <a:r>
              <a:rPr lang="en-US" sz="2400" b="1" dirty="0"/>
              <a:t> </a:t>
            </a:r>
            <a:r>
              <a:rPr lang="en-US" sz="2400" b="1" dirty="0" err="1"/>
              <a:t>ważna</a:t>
            </a:r>
            <a:r>
              <a:rPr lang="en-US" sz="2400" b="1" dirty="0"/>
              <a:t> </a:t>
            </a:r>
            <a:r>
              <a:rPr lang="en-US" sz="2400" b="1" dirty="0" err="1"/>
              <a:t>ponieważ</a:t>
            </a:r>
            <a:r>
              <a:rPr lang="en-US" sz="2400" b="1" dirty="0"/>
              <a:t> w </a:t>
            </a:r>
            <a:r>
              <a:rPr lang="en-US" sz="2400" b="1" dirty="0" err="1"/>
              <a:t>dalszym</a:t>
            </a:r>
            <a:r>
              <a:rPr lang="en-US" sz="2400" b="1" dirty="0"/>
              <a:t> </a:t>
            </a:r>
            <a:r>
              <a:rPr lang="en-US" sz="2400" b="1" dirty="0" err="1"/>
              <a:t>życiu</a:t>
            </a:r>
            <a:r>
              <a:rPr lang="en-US" sz="2400" b="1" dirty="0"/>
              <a:t> </a:t>
            </a:r>
            <a:r>
              <a:rPr lang="en-US" sz="2400" b="1" dirty="0" err="1"/>
              <a:t>będzie</a:t>
            </a:r>
            <a:r>
              <a:rPr lang="en-US" sz="2400" b="1" dirty="0"/>
              <a:t> </a:t>
            </a:r>
            <a:r>
              <a:rPr lang="en-US" sz="2400" b="1" dirty="0" err="1"/>
              <a:t>im</a:t>
            </a:r>
            <a:r>
              <a:rPr lang="en-US" sz="2400" b="1" dirty="0"/>
              <a:t> </a:t>
            </a:r>
            <a:r>
              <a:rPr lang="en-US" sz="2400" b="1" dirty="0" err="1"/>
              <a:t>łatwiej</a:t>
            </a:r>
            <a:r>
              <a:rPr lang="en-US" sz="2400" b="1" dirty="0"/>
              <a:t> </a:t>
            </a:r>
            <a:r>
              <a:rPr lang="en-US" sz="2400" b="1" dirty="0" err="1"/>
              <a:t>ćwiczyć</a:t>
            </a:r>
            <a:r>
              <a:rPr lang="en-US" sz="2400" b="1" dirty="0"/>
              <a:t> </a:t>
            </a:r>
            <a:r>
              <a:rPr lang="en-US" sz="2400" b="1" dirty="0" err="1"/>
              <a:t>ponieważ</a:t>
            </a:r>
            <a:r>
              <a:rPr lang="en-US" sz="2400" b="1" dirty="0"/>
              <a:t> to </a:t>
            </a:r>
            <a:r>
              <a:rPr lang="en-US" sz="2400" b="1" dirty="0" err="1"/>
              <a:t>będzie</a:t>
            </a:r>
            <a:r>
              <a:rPr lang="en-US" sz="2400" b="1" dirty="0"/>
              <a:t> </a:t>
            </a:r>
            <a:r>
              <a:rPr lang="en-US" sz="2400" b="1" dirty="0" err="1"/>
              <a:t>dla</a:t>
            </a:r>
            <a:r>
              <a:rPr lang="en-US" sz="2400" b="1" dirty="0"/>
              <a:t> </a:t>
            </a:r>
            <a:r>
              <a:rPr lang="en-US" sz="2400" b="1" dirty="0" err="1"/>
              <a:t>nich</a:t>
            </a:r>
            <a:r>
              <a:rPr lang="en-US" sz="2400" b="1" dirty="0"/>
              <a:t> </a:t>
            </a:r>
            <a:r>
              <a:rPr lang="en-US" sz="2400" b="1" dirty="0" err="1"/>
              <a:t>takie</a:t>
            </a:r>
            <a:r>
              <a:rPr lang="en-US" sz="2400" b="1" dirty="0"/>
              <a:t> </a:t>
            </a:r>
            <a:r>
              <a:rPr lang="en-US" sz="2400" b="1" dirty="0" err="1"/>
              <a:t>normalne</a:t>
            </a:r>
            <a:r>
              <a:rPr lang="en-US" sz="2400" b="1" dirty="0"/>
              <a:t>, </a:t>
            </a:r>
            <a:r>
              <a:rPr lang="en-US" sz="2400" b="1" dirty="0" err="1"/>
              <a:t>że</a:t>
            </a:r>
            <a:r>
              <a:rPr lang="en-US" sz="2400" b="1" dirty="0"/>
              <a:t> </a:t>
            </a:r>
            <a:r>
              <a:rPr lang="en-US" sz="2400" b="1" dirty="0" err="1"/>
              <a:t>tak</a:t>
            </a:r>
            <a:r>
              <a:rPr lang="en-US" sz="2400" b="1" dirty="0"/>
              <a:t> </a:t>
            </a:r>
            <a:r>
              <a:rPr lang="en-US" sz="2400" b="1" dirty="0" err="1"/>
              <a:t>lubią</a:t>
            </a:r>
            <a:r>
              <a:rPr lang="en-US" sz="2400" b="1" dirty="0"/>
              <a:t>, </a:t>
            </a:r>
            <a:r>
              <a:rPr lang="en-US" sz="2400" b="1" dirty="0" err="1"/>
              <a:t>lepiej</a:t>
            </a:r>
            <a:r>
              <a:rPr lang="en-US" sz="2400" b="1" dirty="0"/>
              <a:t> </a:t>
            </a:r>
            <a:r>
              <a:rPr lang="en-US" sz="2400" b="1" dirty="0" err="1"/>
              <a:t>się</a:t>
            </a:r>
            <a:r>
              <a:rPr lang="en-US" sz="2400" b="1" dirty="0"/>
              <a:t> </a:t>
            </a:r>
            <a:r>
              <a:rPr lang="en-US" sz="2400" b="1" dirty="0" err="1"/>
              <a:t>wtedy</a:t>
            </a:r>
            <a:r>
              <a:rPr lang="en-US" sz="2400" b="1" dirty="0"/>
              <a:t> </a:t>
            </a:r>
            <a:r>
              <a:rPr lang="en-US" sz="2400" b="1" dirty="0" err="1"/>
              <a:t>czują</a:t>
            </a:r>
            <a:r>
              <a:rPr lang="en-US" sz="2400" b="1" dirty="0"/>
              <a:t> </a:t>
            </a:r>
            <a:r>
              <a:rPr lang="en-US" sz="2400" b="1" dirty="0" err="1"/>
              <a:t>itp</a:t>
            </a:r>
            <a:r>
              <a:rPr lang="en-US" sz="2400" b="1" dirty="0"/>
              <a:t>.</a:t>
            </a:r>
            <a:r>
              <a:rPr lang="pl-PL" sz="2400" dirty="0"/>
              <a:t/>
            </a:r>
            <a:br>
              <a:rPr lang="pl-PL" sz="2400" dirty="0"/>
            </a:br>
            <a:endParaRPr lang="pl-PL" sz="2400" dirty="0"/>
          </a:p>
        </p:txBody>
      </p:sp>
    </p:spTree>
    <p:extLst>
      <p:ext uri="{BB962C8B-B14F-4D97-AF65-F5344CB8AC3E}">
        <p14:creationId xmlns:p14="http://schemas.microsoft.com/office/powerpoint/2010/main" xmlns="" val="111260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EFA1B0C4-3F31-4F72-9751-C04A4644AEDA}"/>
              </a:ext>
            </a:extLst>
          </p:cNvPr>
          <p:cNvSpPr>
            <a:spLocks noGrp="1"/>
          </p:cNvSpPr>
          <p:nvPr>
            <p:ph idx="1"/>
          </p:nvPr>
        </p:nvSpPr>
        <p:spPr/>
        <p:txBody>
          <a:bodyPr/>
          <a:lstStyle/>
          <a:p>
            <a:pPr>
              <a:lnSpc>
                <a:spcPct val="115000"/>
              </a:lnSpc>
              <a:spcAft>
                <a:spcPts val="1000"/>
              </a:spcAft>
            </a:pPr>
            <a:r>
              <a:rPr lang="pl-PL" b="1" dirty="0">
                <a:latin typeface="Calibri" panose="020F0502020204030204" pitchFamily="34" charset="0"/>
                <a:ea typeface="Times New Roman" panose="02020603050405020304" pitchFamily="18" charset="0"/>
                <a:cs typeface="Calibri" panose="020F0502020204030204" pitchFamily="34" charset="0"/>
              </a:rPr>
              <a:t>Aktywność fizyczna (ruchowa) jest podstawowym stymulatorem rozwoju psychosomatycznego człowieka. Rozwija ona dyspozycje związane m.in. z umiejętnościami ruchowymi, zdolnościami motorycznymi, postawą czy zahartowaniem ciała.</a:t>
            </a:r>
            <a:endParaRPr lang="pl-PL" dirty="0">
              <a:latin typeface="Calibri" panose="020F0502020204030204" pitchFamily="34" charset="0"/>
              <a:ea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xmlns="" val="48978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B3EA401-57C5-4DFF-97EE-68E071126B79}"/>
              </a:ext>
            </a:extLst>
          </p:cNvPr>
          <p:cNvSpPr>
            <a:spLocks noGrp="1"/>
          </p:cNvSpPr>
          <p:nvPr>
            <p:ph type="title"/>
          </p:nvPr>
        </p:nvSpPr>
        <p:spPr/>
        <p:txBody>
          <a:bodyPr/>
          <a:lstStyle/>
          <a:p>
            <a:r>
              <a:rPr lang="pl-PL" dirty="0"/>
              <a:t>Wpływ aktywności na organizm</a:t>
            </a:r>
          </a:p>
        </p:txBody>
      </p:sp>
      <p:sp>
        <p:nvSpPr>
          <p:cNvPr id="3" name="Symbol zastępczy zawartości 2">
            <a:extLst>
              <a:ext uri="{FF2B5EF4-FFF2-40B4-BE49-F238E27FC236}">
                <a16:creationId xmlns:a16="http://schemas.microsoft.com/office/drawing/2014/main" xmlns="" id="{6AE9DBFF-B728-4583-8124-D3F6A168AF1E}"/>
              </a:ext>
            </a:extLst>
          </p:cNvPr>
          <p:cNvSpPr>
            <a:spLocks noGrp="1"/>
          </p:cNvSpPr>
          <p:nvPr>
            <p:ph idx="1"/>
          </p:nvPr>
        </p:nvSpPr>
        <p:spPr/>
        <p:txBody>
          <a:bodyPr/>
          <a:lstStyle/>
          <a:p>
            <a:r>
              <a:rPr lang="pl-PL" b="1" dirty="0"/>
              <a:t>Elementarnym składnikiem aktywności ruchowej, jest ruch mięśniowy. Korzystne zmiany w organizmie, zależą od odpowiedniej intensywności </a:t>
            </a:r>
            <a:r>
              <a:rPr lang="pl-PL" b="1" dirty="0" err="1"/>
              <a:t>bodźc</a:t>
            </a:r>
            <a:r>
              <a:rPr lang="en-US" b="1" dirty="0" err="1"/>
              <a:t>ów</a:t>
            </a:r>
            <a:r>
              <a:rPr lang="en-US" b="1" dirty="0"/>
              <a:t> </a:t>
            </a:r>
            <a:r>
              <a:rPr lang="en-US" b="1" dirty="0" err="1"/>
              <a:t>ruchowych</a:t>
            </a:r>
            <a:r>
              <a:rPr lang="en-US" b="1" dirty="0"/>
              <a:t> </a:t>
            </a:r>
            <a:r>
              <a:rPr lang="en-US" b="1" dirty="0" err="1"/>
              <a:t>oraz</a:t>
            </a:r>
            <a:r>
              <a:rPr lang="en-US" b="1" dirty="0"/>
              <a:t> </a:t>
            </a:r>
            <a:r>
              <a:rPr lang="en-US" b="1" dirty="0" err="1"/>
              <a:t>innych</a:t>
            </a:r>
            <a:r>
              <a:rPr lang="en-US" b="1" dirty="0"/>
              <a:t> </a:t>
            </a:r>
            <a:r>
              <a:rPr lang="en-US" b="1" dirty="0" err="1"/>
              <a:t>czynników</a:t>
            </a:r>
            <a:r>
              <a:rPr lang="en-US" b="1" dirty="0"/>
              <a:t> </a:t>
            </a:r>
            <a:r>
              <a:rPr lang="en-US" b="1" dirty="0" err="1"/>
              <a:t>wpływających</a:t>
            </a:r>
            <a:r>
              <a:rPr lang="en-US" b="1" dirty="0"/>
              <a:t> </a:t>
            </a:r>
            <a:r>
              <a:rPr lang="en-US" b="1" dirty="0" err="1"/>
              <a:t>na</a:t>
            </a:r>
            <a:r>
              <a:rPr lang="en-US" b="1" dirty="0"/>
              <a:t> </a:t>
            </a:r>
            <a:r>
              <a:rPr lang="en-US" b="1" dirty="0" err="1"/>
              <a:t>organizm</a:t>
            </a:r>
            <a:r>
              <a:rPr lang="en-US" b="1" dirty="0"/>
              <a:t>. </a:t>
            </a:r>
            <a:r>
              <a:rPr lang="en-US" b="1" dirty="0" err="1"/>
              <a:t>Brak</a:t>
            </a:r>
            <a:r>
              <a:rPr lang="en-US" b="1" dirty="0"/>
              <a:t> </a:t>
            </a:r>
            <a:r>
              <a:rPr lang="en-US" b="1" dirty="0" err="1"/>
              <a:t>aktywności</a:t>
            </a:r>
            <a:r>
              <a:rPr lang="en-US" b="1" dirty="0"/>
              <a:t> </a:t>
            </a:r>
            <a:r>
              <a:rPr lang="en-US" b="1" dirty="0" err="1"/>
              <a:t>ruchowej</a:t>
            </a:r>
            <a:r>
              <a:rPr lang="en-US" b="1" dirty="0"/>
              <a:t>, </a:t>
            </a:r>
            <a:r>
              <a:rPr lang="en-US" b="1" dirty="0" err="1"/>
              <a:t>zbytnie</a:t>
            </a:r>
            <a:r>
              <a:rPr lang="en-US" b="1" dirty="0"/>
              <a:t> </a:t>
            </a:r>
            <a:r>
              <a:rPr lang="en-US" b="1" dirty="0" err="1"/>
              <a:t>jej</a:t>
            </a:r>
            <a:r>
              <a:rPr lang="en-US" b="1" dirty="0"/>
              <a:t> </a:t>
            </a:r>
            <a:r>
              <a:rPr lang="en-US" b="1" dirty="0" err="1"/>
              <a:t>ograniczenie</a:t>
            </a:r>
            <a:r>
              <a:rPr lang="en-US" b="1" dirty="0"/>
              <a:t> </a:t>
            </a:r>
            <a:r>
              <a:rPr lang="en-US" b="1" dirty="0" err="1"/>
              <a:t>jak</a:t>
            </a:r>
            <a:r>
              <a:rPr lang="en-US" b="1" dirty="0"/>
              <a:t> </a:t>
            </a:r>
            <a:r>
              <a:rPr lang="en-US" b="1" dirty="0" err="1"/>
              <a:t>i</a:t>
            </a:r>
            <a:r>
              <a:rPr lang="en-US" b="1" dirty="0"/>
              <a:t> </a:t>
            </a:r>
            <a:r>
              <a:rPr lang="en-US" b="1" dirty="0" err="1"/>
              <a:t>jej</a:t>
            </a:r>
            <a:r>
              <a:rPr lang="en-US" b="1" dirty="0"/>
              <a:t> </a:t>
            </a:r>
            <a:r>
              <a:rPr lang="en-US" b="1" dirty="0" err="1"/>
              <a:t>nadmiar</a:t>
            </a:r>
            <a:r>
              <a:rPr lang="en-US" b="1" dirty="0"/>
              <a:t> </a:t>
            </a:r>
            <a:r>
              <a:rPr lang="en-US" b="1" dirty="0" err="1"/>
              <a:t>są</a:t>
            </a:r>
            <a:r>
              <a:rPr lang="en-US" b="1" dirty="0"/>
              <a:t> </a:t>
            </a:r>
            <a:r>
              <a:rPr lang="en-US" b="1" dirty="0" err="1"/>
              <a:t>szkodliwe</a:t>
            </a:r>
            <a:r>
              <a:rPr lang="en-US" b="1" dirty="0"/>
              <a:t> </a:t>
            </a:r>
            <a:r>
              <a:rPr lang="en-US" b="1" dirty="0" err="1"/>
              <a:t>dla</a:t>
            </a:r>
            <a:r>
              <a:rPr lang="en-US" b="1" dirty="0"/>
              <a:t> </a:t>
            </a:r>
            <a:r>
              <a:rPr lang="en-US" b="1" dirty="0" err="1"/>
              <a:t>organizmu</a:t>
            </a:r>
            <a:r>
              <a:rPr lang="en-US" b="1" dirty="0"/>
              <a:t>.</a:t>
            </a:r>
            <a:endParaRPr lang="pl-PL" dirty="0"/>
          </a:p>
          <a:p>
            <a:r>
              <a:rPr lang="en-US" b="1" dirty="0"/>
              <a:t>Ruch </a:t>
            </a:r>
            <a:r>
              <a:rPr lang="en-US" b="1" dirty="0" err="1"/>
              <a:t>wzmacnia</a:t>
            </a:r>
            <a:r>
              <a:rPr lang="en-US" b="1" dirty="0"/>
              <a:t> </a:t>
            </a:r>
            <a:r>
              <a:rPr lang="en-US" b="1" dirty="0" err="1"/>
              <a:t>układ</a:t>
            </a:r>
            <a:r>
              <a:rPr lang="en-US" b="1" dirty="0"/>
              <a:t> </a:t>
            </a:r>
            <a:r>
              <a:rPr lang="en-US" b="1" dirty="0" err="1"/>
              <a:t>krążenie</a:t>
            </a:r>
            <a:r>
              <a:rPr lang="en-US" b="1" dirty="0"/>
              <a:t>, </a:t>
            </a:r>
            <a:r>
              <a:rPr lang="en-US" b="1" dirty="0" err="1"/>
              <a:t>ruchowy</a:t>
            </a:r>
            <a:r>
              <a:rPr lang="en-US" b="1" dirty="0"/>
              <a:t>, </a:t>
            </a:r>
            <a:r>
              <a:rPr lang="en-US" b="1" dirty="0" err="1"/>
              <a:t>oddechowy</a:t>
            </a:r>
            <a:r>
              <a:rPr lang="en-US" b="1" dirty="0"/>
              <a:t>.</a:t>
            </a:r>
            <a:endParaRPr lang="pl-PL" b="1" dirty="0"/>
          </a:p>
          <a:p>
            <a:endParaRPr lang="pl-PL" dirty="0"/>
          </a:p>
          <a:p>
            <a:endParaRPr lang="pl-PL" dirty="0"/>
          </a:p>
        </p:txBody>
      </p:sp>
    </p:spTree>
    <p:extLst>
      <p:ext uri="{BB962C8B-B14F-4D97-AF65-F5344CB8AC3E}">
        <p14:creationId xmlns:p14="http://schemas.microsoft.com/office/powerpoint/2010/main" xmlns="" val="201627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F74AB03-4833-4AE8-861F-D1A7152450F8}"/>
              </a:ext>
            </a:extLst>
          </p:cNvPr>
          <p:cNvSpPr>
            <a:spLocks noGrp="1"/>
          </p:cNvSpPr>
          <p:nvPr>
            <p:ph type="title"/>
          </p:nvPr>
        </p:nvSpPr>
        <p:spPr/>
        <p:txBody>
          <a:bodyPr/>
          <a:lstStyle/>
          <a:p>
            <a:r>
              <a:rPr lang="pl-PL" dirty="0"/>
              <a:t>Wpływ aktywności fizycznej dzieci</a:t>
            </a:r>
          </a:p>
        </p:txBody>
      </p:sp>
      <p:sp>
        <p:nvSpPr>
          <p:cNvPr id="3" name="Symbol zastępczy zawartości 2">
            <a:extLst>
              <a:ext uri="{FF2B5EF4-FFF2-40B4-BE49-F238E27FC236}">
                <a16:creationId xmlns:a16="http://schemas.microsoft.com/office/drawing/2014/main" xmlns="" id="{2E3F6EE7-03BE-49AE-900C-EF596A50A281}"/>
              </a:ext>
            </a:extLst>
          </p:cNvPr>
          <p:cNvSpPr>
            <a:spLocks noGrp="1"/>
          </p:cNvSpPr>
          <p:nvPr>
            <p:ph idx="1"/>
          </p:nvPr>
        </p:nvSpPr>
        <p:spPr/>
        <p:txBody>
          <a:bodyPr>
            <a:normAutofit fontScale="32500" lnSpcReduction="20000"/>
          </a:bodyPr>
          <a:lstStyle/>
          <a:p>
            <a:r>
              <a:rPr lang="en-US" sz="3500" dirty="0" err="1"/>
              <a:t>Ćwiczenia</a:t>
            </a:r>
            <a:r>
              <a:rPr lang="en-US" sz="3500" dirty="0"/>
              <a:t> </a:t>
            </a:r>
            <a:r>
              <a:rPr lang="en-US" sz="3500" dirty="0" err="1"/>
              <a:t>fizyczne</a:t>
            </a:r>
            <a:r>
              <a:rPr lang="en-US" sz="3500" dirty="0"/>
              <a:t> </a:t>
            </a:r>
            <a:r>
              <a:rPr lang="en-US" sz="3500" dirty="0" err="1"/>
              <a:t>pobudzają</a:t>
            </a:r>
            <a:r>
              <a:rPr lang="en-US" sz="3500" dirty="0"/>
              <a:t> </a:t>
            </a:r>
            <a:r>
              <a:rPr lang="en-US" sz="3500" dirty="0" err="1"/>
              <a:t>dojrzewanie</a:t>
            </a:r>
            <a:r>
              <a:rPr lang="en-US" sz="3500" dirty="0"/>
              <a:t> </a:t>
            </a:r>
            <a:r>
              <a:rPr lang="en-US" sz="3500" dirty="0" err="1"/>
              <a:t>ośrodków</a:t>
            </a:r>
            <a:r>
              <a:rPr lang="en-US" sz="3500" dirty="0"/>
              <a:t> </a:t>
            </a:r>
            <a:r>
              <a:rPr lang="en-US" sz="3500" dirty="0" err="1"/>
              <a:t>ruchowych</a:t>
            </a:r>
            <a:r>
              <a:rPr lang="en-US" sz="3500" dirty="0"/>
              <a:t> w </a:t>
            </a:r>
            <a:r>
              <a:rPr lang="en-US" sz="3500" dirty="0" err="1"/>
              <a:t>mózgu</a:t>
            </a:r>
            <a:r>
              <a:rPr lang="en-US" sz="3500" dirty="0"/>
              <a:t>, </a:t>
            </a:r>
            <a:r>
              <a:rPr lang="en-US" sz="3500" dirty="0" err="1"/>
              <a:t>przez</a:t>
            </a:r>
            <a:r>
              <a:rPr lang="en-US" sz="3500" dirty="0"/>
              <a:t> co </a:t>
            </a:r>
            <a:r>
              <a:rPr lang="en-US" sz="3500" dirty="0" err="1"/>
              <a:t>poprawiają</a:t>
            </a:r>
            <a:r>
              <a:rPr lang="en-US" sz="3500" dirty="0"/>
              <a:t> </a:t>
            </a:r>
            <a:r>
              <a:rPr lang="en-US" sz="3500" dirty="0" err="1"/>
              <a:t>rozwój</a:t>
            </a:r>
            <a:r>
              <a:rPr lang="en-US" sz="3500" dirty="0"/>
              <a:t> </a:t>
            </a:r>
            <a:r>
              <a:rPr lang="en-US" sz="3500" dirty="0" err="1"/>
              <a:t>sprawności</a:t>
            </a:r>
            <a:r>
              <a:rPr lang="en-US" sz="3500" dirty="0"/>
              <a:t> </a:t>
            </a:r>
            <a:r>
              <a:rPr lang="en-US" sz="3500" dirty="0" err="1"/>
              <a:t>motorycznej</a:t>
            </a:r>
            <a:r>
              <a:rPr lang="en-US" sz="3500" dirty="0"/>
              <a:t>. </a:t>
            </a:r>
            <a:r>
              <a:rPr lang="en-US" sz="3500" dirty="0" err="1"/>
              <a:t>Wzrasta</a:t>
            </a:r>
            <a:r>
              <a:rPr lang="en-US" sz="3500" dirty="0"/>
              <a:t> </a:t>
            </a:r>
            <a:r>
              <a:rPr lang="en-US" sz="3500" dirty="0" err="1"/>
              <a:t>szybkość</a:t>
            </a:r>
            <a:r>
              <a:rPr lang="en-US" sz="3500" dirty="0"/>
              <a:t> </a:t>
            </a:r>
            <a:r>
              <a:rPr lang="en-US" sz="3500" dirty="0" err="1"/>
              <a:t>przewodzenia</a:t>
            </a:r>
            <a:r>
              <a:rPr lang="en-US" sz="3500" dirty="0"/>
              <a:t> </a:t>
            </a:r>
            <a:r>
              <a:rPr lang="en-US" sz="3500" dirty="0" err="1"/>
              <a:t>bodźców</a:t>
            </a:r>
            <a:r>
              <a:rPr lang="en-US" sz="3500" dirty="0"/>
              <a:t> </a:t>
            </a:r>
            <a:r>
              <a:rPr lang="en-US" sz="3500" dirty="0" err="1"/>
              <a:t>nerwowych</a:t>
            </a:r>
            <a:r>
              <a:rPr lang="en-US" sz="3500" dirty="0"/>
              <a:t>, </a:t>
            </a:r>
            <a:r>
              <a:rPr lang="en-US" sz="3500" dirty="0" err="1"/>
              <a:t>usprawnia</a:t>
            </a:r>
            <a:r>
              <a:rPr lang="en-US" sz="3500" dirty="0"/>
              <a:t> </a:t>
            </a:r>
            <a:r>
              <a:rPr lang="en-US" sz="3500" dirty="0" err="1"/>
              <a:t>się</a:t>
            </a:r>
            <a:r>
              <a:rPr lang="en-US" sz="3500" dirty="0"/>
              <a:t> </a:t>
            </a:r>
            <a:r>
              <a:rPr lang="en-US" sz="3500" dirty="0" err="1"/>
              <a:t>koordynacja</a:t>
            </a:r>
            <a:r>
              <a:rPr lang="en-US" sz="3500" dirty="0"/>
              <a:t> </a:t>
            </a:r>
            <a:r>
              <a:rPr lang="en-US" sz="3500" dirty="0" err="1"/>
              <a:t>ruchów</a:t>
            </a:r>
            <a:r>
              <a:rPr lang="en-US" sz="3500" dirty="0"/>
              <a:t> </a:t>
            </a:r>
            <a:r>
              <a:rPr lang="en-US" sz="3500" dirty="0" err="1"/>
              <a:t>oraz</a:t>
            </a:r>
            <a:r>
              <a:rPr lang="en-US" sz="3500" dirty="0"/>
              <a:t> </a:t>
            </a:r>
            <a:r>
              <a:rPr lang="en-US" sz="3500" dirty="0" err="1"/>
              <a:t>ekonomika</a:t>
            </a:r>
            <a:r>
              <a:rPr lang="en-US" sz="3500" dirty="0"/>
              <a:t> </a:t>
            </a:r>
            <a:r>
              <a:rPr lang="en-US" sz="3500" dirty="0" err="1"/>
              <a:t>pracy</a:t>
            </a:r>
            <a:r>
              <a:rPr lang="pl-PL" sz="3500" dirty="0"/>
              <a:t>.</a:t>
            </a:r>
          </a:p>
          <a:p>
            <a:r>
              <a:rPr lang="pl-PL" sz="3500" dirty="0"/>
              <a:t>Ze względu na procesy wzrostu i dojrzewania, aktywność ruchowa odgrywa </a:t>
            </a:r>
            <a:r>
              <a:rPr lang="pl-PL" sz="3500" dirty="0" err="1"/>
              <a:t>szczeg</a:t>
            </a:r>
            <a:r>
              <a:rPr lang="en-US" sz="3500" dirty="0" err="1"/>
              <a:t>ólnie</a:t>
            </a:r>
            <a:r>
              <a:rPr lang="en-US" sz="3500" dirty="0"/>
              <a:t> </a:t>
            </a:r>
            <a:r>
              <a:rPr lang="en-US" sz="3500" dirty="0" err="1"/>
              <a:t>istotną</a:t>
            </a:r>
            <a:r>
              <a:rPr lang="en-US" sz="3500" dirty="0"/>
              <a:t> </a:t>
            </a:r>
            <a:r>
              <a:rPr lang="en-US" sz="3500" dirty="0" err="1"/>
              <a:t>rolę</a:t>
            </a:r>
            <a:r>
              <a:rPr lang="en-US" sz="3500" dirty="0"/>
              <a:t> w </a:t>
            </a:r>
            <a:r>
              <a:rPr lang="en-US" sz="3500" dirty="0" err="1"/>
              <a:t>procesie</a:t>
            </a:r>
            <a:r>
              <a:rPr lang="en-US" sz="3500" dirty="0"/>
              <a:t> </a:t>
            </a:r>
            <a:r>
              <a:rPr lang="en-US" sz="3500" dirty="0" err="1"/>
              <a:t>prawidłowego</a:t>
            </a:r>
            <a:r>
              <a:rPr lang="en-US" sz="3500" dirty="0"/>
              <a:t> </a:t>
            </a:r>
            <a:r>
              <a:rPr lang="en-US" sz="3500" dirty="0" err="1"/>
              <a:t>rozwoju</a:t>
            </a:r>
            <a:r>
              <a:rPr lang="en-US" sz="3500" dirty="0"/>
              <a:t> </a:t>
            </a:r>
            <a:r>
              <a:rPr lang="en-US" sz="3500" dirty="0" err="1"/>
              <a:t>dzieci</a:t>
            </a:r>
            <a:r>
              <a:rPr lang="en-US" sz="3500" dirty="0"/>
              <a:t> </a:t>
            </a:r>
            <a:r>
              <a:rPr lang="en-US" sz="3500" dirty="0" err="1"/>
              <a:t>i</a:t>
            </a:r>
            <a:r>
              <a:rPr lang="en-US" sz="3500" dirty="0"/>
              <a:t> </a:t>
            </a:r>
            <a:r>
              <a:rPr lang="en-US" sz="3500" dirty="0" err="1"/>
              <a:t>młodzieży</a:t>
            </a:r>
            <a:r>
              <a:rPr lang="en-US" sz="3500" dirty="0"/>
              <a:t>. </a:t>
            </a:r>
            <a:r>
              <a:rPr lang="en-US" sz="3500" dirty="0" err="1"/>
              <a:t>Wpływ</a:t>
            </a:r>
            <a:r>
              <a:rPr lang="en-US" sz="3500" dirty="0"/>
              <a:t> ten, </a:t>
            </a:r>
            <a:r>
              <a:rPr lang="en-US" sz="3500" dirty="0" err="1"/>
              <a:t>uwidacznia</a:t>
            </a:r>
            <a:r>
              <a:rPr lang="en-US" sz="3500" dirty="0"/>
              <a:t> </a:t>
            </a:r>
            <a:r>
              <a:rPr lang="en-US" sz="3500" dirty="0" err="1"/>
              <a:t>się</a:t>
            </a:r>
            <a:r>
              <a:rPr lang="en-US" sz="3500" dirty="0"/>
              <a:t> w </a:t>
            </a:r>
            <a:r>
              <a:rPr lang="en-US" sz="3500" dirty="0" err="1"/>
              <a:t>całokształcie</a:t>
            </a:r>
            <a:r>
              <a:rPr lang="en-US" sz="3500" dirty="0"/>
              <a:t> </a:t>
            </a:r>
            <a:r>
              <a:rPr lang="en-US" sz="3500" dirty="0" err="1"/>
              <a:t>toku</a:t>
            </a:r>
            <a:r>
              <a:rPr lang="en-US" sz="3500" dirty="0"/>
              <a:t> </a:t>
            </a:r>
            <a:r>
              <a:rPr lang="en-US" sz="3500" dirty="0" err="1"/>
              <a:t>rozwojowego</a:t>
            </a:r>
            <a:r>
              <a:rPr lang="en-US" sz="3500" dirty="0"/>
              <a:t>, </a:t>
            </a:r>
            <a:r>
              <a:rPr lang="en-US" sz="3500" dirty="0" err="1"/>
              <a:t>zarówno</a:t>
            </a:r>
            <a:r>
              <a:rPr lang="en-US" sz="3500" dirty="0"/>
              <a:t> w </a:t>
            </a:r>
            <a:r>
              <a:rPr lang="en-US" sz="3500" dirty="0" err="1"/>
              <a:t>sferze</a:t>
            </a:r>
            <a:r>
              <a:rPr lang="en-US" sz="3500" dirty="0"/>
              <a:t> </a:t>
            </a:r>
            <a:r>
              <a:rPr lang="en-US" sz="3500" dirty="0" err="1"/>
              <a:t>fizycznej</a:t>
            </a:r>
            <a:r>
              <a:rPr lang="en-US" sz="3500" dirty="0"/>
              <a:t>, </a:t>
            </a:r>
            <a:r>
              <a:rPr lang="en-US" sz="3500" dirty="0" err="1"/>
              <a:t>psychicznej</a:t>
            </a:r>
            <a:r>
              <a:rPr lang="en-US" sz="3500" dirty="0"/>
              <a:t> </a:t>
            </a:r>
            <a:r>
              <a:rPr lang="en-US" sz="3500" dirty="0" err="1"/>
              <a:t>jak</a:t>
            </a:r>
            <a:r>
              <a:rPr lang="en-US" sz="3500" dirty="0"/>
              <a:t> </a:t>
            </a:r>
            <a:r>
              <a:rPr lang="en-US" sz="3500" dirty="0" err="1"/>
              <a:t>i</a:t>
            </a:r>
            <a:r>
              <a:rPr lang="en-US" sz="3500" dirty="0"/>
              <a:t> </a:t>
            </a:r>
            <a:r>
              <a:rPr lang="en-US" sz="3500" dirty="0" err="1"/>
              <a:t>społecznej</a:t>
            </a:r>
            <a:r>
              <a:rPr lang="en-US" sz="3500" dirty="0"/>
              <a:t>. Ruch, </a:t>
            </a:r>
            <a:r>
              <a:rPr lang="en-US" sz="3500" dirty="0" err="1"/>
              <a:t>zaspokaja</a:t>
            </a:r>
            <a:r>
              <a:rPr lang="en-US" sz="3500" dirty="0"/>
              <a:t> </a:t>
            </a:r>
            <a:r>
              <a:rPr lang="en-US" sz="3500" dirty="0" err="1"/>
              <a:t>także</a:t>
            </a:r>
            <a:r>
              <a:rPr lang="en-US" sz="3500" dirty="0"/>
              <a:t> </a:t>
            </a:r>
            <a:r>
              <a:rPr lang="en-US" sz="3500" dirty="0" err="1"/>
              <a:t>indywidualnie</a:t>
            </a:r>
            <a:r>
              <a:rPr lang="en-US" sz="3500" dirty="0"/>
              <a:t> </a:t>
            </a:r>
            <a:r>
              <a:rPr lang="en-US" sz="3500" dirty="0" err="1"/>
              <a:t>potrzeby</a:t>
            </a:r>
            <a:r>
              <a:rPr lang="en-US" sz="3500" dirty="0"/>
              <a:t> </a:t>
            </a:r>
            <a:r>
              <a:rPr lang="en-US" sz="3500" dirty="0" err="1"/>
              <a:t>natury</a:t>
            </a:r>
            <a:r>
              <a:rPr lang="en-US" sz="3500" dirty="0"/>
              <a:t> </a:t>
            </a:r>
            <a:r>
              <a:rPr lang="en-US" sz="3500" dirty="0" err="1"/>
              <a:t>estetycznej</a:t>
            </a:r>
            <a:r>
              <a:rPr lang="en-US" sz="3500" dirty="0"/>
              <a:t> </a:t>
            </a:r>
            <a:r>
              <a:rPr lang="en-US" sz="3500" dirty="0" err="1"/>
              <a:t>oraz</a:t>
            </a:r>
            <a:r>
              <a:rPr lang="en-US" sz="3500" dirty="0"/>
              <a:t> </a:t>
            </a:r>
            <a:r>
              <a:rPr lang="en-US" sz="3500" dirty="0" err="1"/>
              <a:t>wspomaga</a:t>
            </a:r>
            <a:r>
              <a:rPr lang="en-US" sz="3500" dirty="0"/>
              <a:t> </a:t>
            </a:r>
            <a:r>
              <a:rPr lang="en-US" sz="3500" dirty="0" err="1"/>
              <a:t>proces</a:t>
            </a:r>
            <a:r>
              <a:rPr lang="en-US" sz="3500" dirty="0"/>
              <a:t> </a:t>
            </a:r>
            <a:r>
              <a:rPr lang="en-US" sz="3500" dirty="0" err="1"/>
              <a:t>kształtowania</a:t>
            </a:r>
            <a:r>
              <a:rPr lang="en-US" sz="3500" dirty="0"/>
              <a:t> </a:t>
            </a:r>
            <a:r>
              <a:rPr lang="en-US" sz="3500" dirty="0" err="1"/>
              <a:t>trwałych</a:t>
            </a:r>
            <a:r>
              <a:rPr lang="en-US" sz="3500" dirty="0"/>
              <a:t> </a:t>
            </a:r>
            <a:r>
              <a:rPr lang="en-US" sz="3500" dirty="0" err="1"/>
              <a:t>nawyków</a:t>
            </a:r>
            <a:r>
              <a:rPr lang="en-US" sz="3500" dirty="0"/>
              <a:t> </a:t>
            </a:r>
            <a:r>
              <a:rPr lang="en-US" sz="3500" dirty="0" err="1"/>
              <a:t>rekreacyjnych</a:t>
            </a:r>
            <a:r>
              <a:rPr lang="pl-PL" sz="3500" dirty="0"/>
              <a:t>.</a:t>
            </a:r>
          </a:p>
          <a:p>
            <a:r>
              <a:rPr lang="pl-PL" sz="3500" dirty="0"/>
              <a:t> wpływa na mineralizację kośćca i wzrastanie kości,</a:t>
            </a:r>
          </a:p>
          <a:p>
            <a:r>
              <a:rPr lang="pl-PL" sz="3500" dirty="0"/>
              <a:t> zapobiega wadom postawy i je koryguje,</a:t>
            </a:r>
          </a:p>
          <a:p>
            <a:r>
              <a:rPr lang="pl-PL" sz="3500" dirty="0"/>
              <a:t> wzmacnia i stabilizuje stawy,</a:t>
            </a:r>
          </a:p>
          <a:p>
            <a:r>
              <a:rPr lang="pl-PL" sz="3500" dirty="0"/>
              <a:t> umacnia przyczepy, ścięgna i wiązadła,</a:t>
            </a:r>
          </a:p>
          <a:p>
            <a:r>
              <a:rPr lang="pl-PL" sz="3500" dirty="0"/>
              <a:t> zwiększa </a:t>
            </a:r>
            <a:r>
              <a:rPr lang="pl-PL" sz="3500" dirty="0" err="1"/>
              <a:t>przekr</a:t>
            </a:r>
            <a:r>
              <a:rPr lang="en-US" sz="3500" dirty="0" err="1"/>
              <a:t>ój</a:t>
            </a:r>
            <a:r>
              <a:rPr lang="en-US" sz="3500" dirty="0"/>
              <a:t> </a:t>
            </a:r>
            <a:r>
              <a:rPr lang="en-US" sz="3500" dirty="0" err="1"/>
              <a:t>i</a:t>
            </a:r>
            <a:r>
              <a:rPr lang="en-US" sz="3500" dirty="0"/>
              <a:t> </a:t>
            </a:r>
            <a:r>
              <a:rPr lang="en-US" sz="3500" dirty="0" err="1"/>
              <a:t>objętość</a:t>
            </a:r>
            <a:r>
              <a:rPr lang="en-US" sz="3500" dirty="0"/>
              <a:t> </a:t>
            </a:r>
            <a:r>
              <a:rPr lang="en-US" sz="3500" dirty="0" err="1"/>
              <a:t>włókien</a:t>
            </a:r>
            <a:r>
              <a:rPr lang="en-US" sz="3500" dirty="0"/>
              <a:t> </a:t>
            </a:r>
            <a:r>
              <a:rPr lang="en-US" sz="3500" dirty="0" err="1"/>
              <a:t>mięśniowych</a:t>
            </a:r>
            <a:r>
              <a:rPr lang="en-US" sz="3500" dirty="0"/>
              <a:t>; </a:t>
            </a:r>
            <a:r>
              <a:rPr lang="en-US" sz="3500" dirty="0" err="1"/>
              <a:t>wzrasta</a:t>
            </a:r>
            <a:r>
              <a:rPr lang="en-US" sz="3500" dirty="0"/>
              <a:t> </a:t>
            </a:r>
            <a:r>
              <a:rPr lang="en-US" sz="3500" dirty="0" err="1"/>
              <a:t>siła</a:t>
            </a:r>
            <a:r>
              <a:rPr lang="en-US" sz="3500" dirty="0"/>
              <a:t> </a:t>
            </a:r>
            <a:r>
              <a:rPr lang="en-US" sz="3500" dirty="0" err="1"/>
              <a:t>i</a:t>
            </a:r>
            <a:r>
              <a:rPr lang="en-US" sz="3500" dirty="0"/>
              <a:t> </a:t>
            </a:r>
            <a:r>
              <a:rPr lang="en-US" sz="3500" dirty="0" err="1"/>
              <a:t>sprężystość</a:t>
            </a:r>
            <a:r>
              <a:rPr lang="en-US" sz="3500" dirty="0"/>
              <a:t> </a:t>
            </a:r>
            <a:r>
              <a:rPr lang="en-US" sz="3500" dirty="0" err="1"/>
              <a:t>mięśni</a:t>
            </a:r>
            <a:r>
              <a:rPr lang="en-US" sz="3500" dirty="0"/>
              <a:t>,</a:t>
            </a:r>
            <a:endParaRPr lang="pl-PL" sz="3500" dirty="0"/>
          </a:p>
          <a:p>
            <a:r>
              <a:rPr lang="en-US" sz="3500" dirty="0"/>
              <a:t> </a:t>
            </a:r>
            <a:r>
              <a:rPr lang="en-US" sz="3500" dirty="0" err="1"/>
              <a:t>powoduje</a:t>
            </a:r>
            <a:r>
              <a:rPr lang="en-US" sz="3500" dirty="0"/>
              <a:t> </a:t>
            </a:r>
            <a:r>
              <a:rPr lang="en-US" sz="3500" dirty="0" err="1"/>
              <a:t>lepsze</a:t>
            </a:r>
            <a:r>
              <a:rPr lang="en-US" sz="3500" dirty="0"/>
              <a:t> </a:t>
            </a:r>
            <a:r>
              <a:rPr lang="en-US" sz="3500" dirty="0" err="1"/>
              <a:t>umięśnienie</a:t>
            </a:r>
            <a:r>
              <a:rPr lang="en-US" sz="3500" dirty="0"/>
              <a:t> </a:t>
            </a:r>
            <a:r>
              <a:rPr lang="en-US" sz="3500" dirty="0" err="1"/>
              <a:t>przejawiające</a:t>
            </a:r>
            <a:r>
              <a:rPr lang="en-US" sz="3500" dirty="0"/>
              <a:t> </a:t>
            </a:r>
            <a:r>
              <a:rPr lang="en-US" sz="3500" dirty="0" err="1"/>
              <a:t>się</a:t>
            </a:r>
            <a:r>
              <a:rPr lang="en-US" sz="3500" dirty="0"/>
              <a:t> </a:t>
            </a:r>
            <a:r>
              <a:rPr lang="en-US" sz="3500" dirty="0" err="1"/>
              <a:t>większą</a:t>
            </a:r>
            <a:r>
              <a:rPr lang="en-US" sz="3500" dirty="0"/>
              <a:t> </a:t>
            </a:r>
            <a:r>
              <a:rPr lang="en-US" sz="3500" dirty="0" err="1"/>
              <a:t>stabilnością</a:t>
            </a:r>
            <a:r>
              <a:rPr lang="en-US" sz="3500" dirty="0"/>
              <a:t> </a:t>
            </a:r>
            <a:r>
              <a:rPr lang="en-US" sz="3500" dirty="0" err="1"/>
              <a:t>układu</a:t>
            </a:r>
            <a:r>
              <a:rPr lang="en-US" sz="3500" dirty="0"/>
              <a:t> </a:t>
            </a:r>
            <a:r>
              <a:rPr lang="en-US" sz="3500" dirty="0" err="1"/>
              <a:t>kostnego</a:t>
            </a:r>
            <a:r>
              <a:rPr lang="en-US" sz="3500" dirty="0"/>
              <a:t>; </a:t>
            </a:r>
            <a:r>
              <a:rPr lang="en-US" sz="3500" dirty="0" err="1"/>
              <a:t>mocniejsze</a:t>
            </a:r>
            <a:r>
              <a:rPr lang="en-US" sz="3500" dirty="0"/>
              <a:t> </a:t>
            </a:r>
            <a:r>
              <a:rPr lang="en-US" sz="3500" dirty="0" err="1"/>
              <a:t>mięśnie</a:t>
            </a:r>
            <a:r>
              <a:rPr lang="en-US" sz="3500" dirty="0"/>
              <a:t> </a:t>
            </a:r>
            <a:r>
              <a:rPr lang="en-US" sz="3500" dirty="0" err="1"/>
              <a:t>grzbietu</a:t>
            </a:r>
            <a:r>
              <a:rPr lang="en-US" sz="3500" dirty="0"/>
              <a:t> </a:t>
            </a:r>
            <a:r>
              <a:rPr lang="en-US" sz="3500" dirty="0" err="1"/>
              <a:t>i</a:t>
            </a:r>
            <a:r>
              <a:rPr lang="en-US" sz="3500" dirty="0"/>
              <a:t> </a:t>
            </a:r>
            <a:r>
              <a:rPr lang="en-US" sz="3500" dirty="0" err="1"/>
              <a:t>brzucha</a:t>
            </a:r>
            <a:r>
              <a:rPr lang="en-US" sz="3500" dirty="0"/>
              <a:t> </a:t>
            </a:r>
            <a:r>
              <a:rPr lang="en-US" sz="3500" dirty="0" err="1"/>
              <a:t>przeciwdziałają</a:t>
            </a:r>
            <a:r>
              <a:rPr lang="en-US" sz="3500" dirty="0"/>
              <a:t> </a:t>
            </a:r>
            <a:r>
              <a:rPr lang="en-US" sz="3500" dirty="0" err="1"/>
              <a:t>dolegliwościom</a:t>
            </a:r>
            <a:r>
              <a:rPr lang="en-US" sz="3500" dirty="0"/>
              <a:t> </a:t>
            </a:r>
            <a:r>
              <a:rPr lang="en-US" sz="3500" dirty="0" err="1"/>
              <a:t>kręgosłupa</a:t>
            </a:r>
            <a:r>
              <a:rPr lang="en-US" sz="3500" dirty="0"/>
              <a:t>.</a:t>
            </a:r>
            <a:endParaRPr lang="pl-PL" sz="3500" dirty="0"/>
          </a:p>
          <a:p>
            <a:r>
              <a:rPr lang="en-US" sz="3500" dirty="0"/>
              <a:t> </a:t>
            </a:r>
            <a:r>
              <a:rPr lang="en-US" sz="3500" dirty="0" err="1"/>
              <a:t>ożywia</a:t>
            </a:r>
            <a:r>
              <a:rPr lang="en-US" sz="3500" dirty="0"/>
              <a:t> </a:t>
            </a:r>
            <a:r>
              <a:rPr lang="en-US" sz="3500" dirty="0" err="1"/>
              <a:t>procesy</a:t>
            </a:r>
            <a:r>
              <a:rPr lang="en-US" sz="3500" dirty="0"/>
              <a:t> </a:t>
            </a:r>
            <a:r>
              <a:rPr lang="en-US" sz="3500" dirty="0" err="1"/>
              <a:t>przemiany</a:t>
            </a:r>
            <a:r>
              <a:rPr lang="en-US" sz="3500" dirty="0"/>
              <a:t> </a:t>
            </a:r>
            <a:r>
              <a:rPr lang="en-US" sz="3500" dirty="0" err="1"/>
              <a:t>materii</a:t>
            </a:r>
            <a:r>
              <a:rPr lang="en-US" sz="3500" dirty="0"/>
              <a:t>, w </a:t>
            </a:r>
            <a:r>
              <a:rPr lang="en-US" sz="3500" dirty="0" err="1"/>
              <a:t>mięśniach</a:t>
            </a:r>
            <a:r>
              <a:rPr lang="en-US" sz="3500" dirty="0"/>
              <a:t> </a:t>
            </a:r>
            <a:r>
              <a:rPr lang="en-US" sz="3500" dirty="0" err="1"/>
              <a:t>podnosi</a:t>
            </a:r>
            <a:r>
              <a:rPr lang="en-US" sz="3500" dirty="0"/>
              <a:t> </a:t>
            </a:r>
            <a:r>
              <a:rPr lang="en-US" sz="3500" dirty="0" err="1"/>
              <a:t>się</a:t>
            </a:r>
            <a:r>
              <a:rPr lang="en-US" sz="3500" dirty="0"/>
              <a:t> m.in. </a:t>
            </a:r>
            <a:r>
              <a:rPr lang="en-US" sz="3500" dirty="0" err="1"/>
              <a:t>ilość</a:t>
            </a:r>
            <a:r>
              <a:rPr lang="en-US" sz="3500" dirty="0"/>
              <a:t> </a:t>
            </a:r>
            <a:r>
              <a:rPr lang="en-US" sz="3500" dirty="0" err="1"/>
              <a:t>glikogenu</a:t>
            </a:r>
            <a:r>
              <a:rPr lang="en-US" sz="3500" dirty="0"/>
              <a:t>, </a:t>
            </a:r>
            <a:r>
              <a:rPr lang="en-US" sz="3500" dirty="0" err="1"/>
              <a:t>potasu</a:t>
            </a:r>
            <a:endParaRPr lang="pl-PL" sz="3500" dirty="0"/>
          </a:p>
          <a:p>
            <a:r>
              <a:rPr lang="en-US" sz="3500" dirty="0" err="1"/>
              <a:t>i</a:t>
            </a:r>
            <a:r>
              <a:rPr lang="en-US" sz="3500" dirty="0"/>
              <a:t> </a:t>
            </a:r>
            <a:r>
              <a:rPr lang="en-US" sz="3500" dirty="0" err="1"/>
              <a:t>związków</a:t>
            </a:r>
            <a:r>
              <a:rPr lang="en-US" sz="3500" dirty="0"/>
              <a:t> </a:t>
            </a:r>
            <a:r>
              <a:rPr lang="en-US" sz="3500" dirty="0" err="1"/>
              <a:t>fosforowych</a:t>
            </a:r>
            <a:r>
              <a:rPr lang="en-US" sz="3500" dirty="0"/>
              <a:t>; </a:t>
            </a:r>
            <a:r>
              <a:rPr lang="en-US" sz="3500" dirty="0" err="1"/>
              <a:t>rośnie</a:t>
            </a:r>
            <a:r>
              <a:rPr lang="en-US" sz="3500" dirty="0"/>
              <a:t> </a:t>
            </a:r>
            <a:r>
              <a:rPr lang="en-US" sz="3500" dirty="0" err="1"/>
              <a:t>zdolność</a:t>
            </a:r>
            <a:r>
              <a:rPr lang="en-US" sz="3500" dirty="0"/>
              <a:t> do </a:t>
            </a:r>
            <a:r>
              <a:rPr lang="en-US" sz="3500" dirty="0" err="1"/>
              <a:t>pracy</a:t>
            </a:r>
            <a:r>
              <a:rPr lang="en-US" sz="3500" dirty="0"/>
              <a:t>.</a:t>
            </a:r>
            <a:endParaRPr lang="pl-PL" sz="3500" dirty="0"/>
          </a:p>
          <a:p>
            <a:r>
              <a:rPr lang="en-US" sz="3500" dirty="0"/>
              <a:t> </a:t>
            </a:r>
            <a:r>
              <a:rPr lang="en-US" sz="3500" dirty="0" err="1"/>
              <a:t>zmniejsza</a:t>
            </a:r>
            <a:r>
              <a:rPr lang="en-US" sz="3500" dirty="0"/>
              <a:t> </a:t>
            </a:r>
            <a:r>
              <a:rPr lang="en-US" sz="3500" dirty="0" err="1"/>
              <a:t>ilość</a:t>
            </a:r>
            <a:r>
              <a:rPr lang="en-US" sz="3500" dirty="0"/>
              <a:t> </a:t>
            </a:r>
            <a:r>
              <a:rPr lang="en-US" sz="3500" dirty="0" err="1"/>
              <a:t>tkanki</a:t>
            </a:r>
            <a:r>
              <a:rPr lang="en-US" sz="3500" dirty="0"/>
              <a:t> </a:t>
            </a:r>
            <a:r>
              <a:rPr lang="en-US" sz="3500" dirty="0" err="1"/>
              <a:t>tłuszczowej</a:t>
            </a:r>
            <a:r>
              <a:rPr lang="en-US" sz="3500" dirty="0"/>
              <a:t> </a:t>
            </a:r>
            <a:endParaRPr lang="pl-PL" sz="3500" dirty="0"/>
          </a:p>
          <a:p>
            <a:endParaRPr lang="pl-PL" dirty="0"/>
          </a:p>
        </p:txBody>
      </p:sp>
    </p:spTree>
    <p:extLst>
      <p:ext uri="{BB962C8B-B14F-4D97-AF65-F5344CB8AC3E}">
        <p14:creationId xmlns:p14="http://schemas.microsoft.com/office/powerpoint/2010/main" xmlns="" val="3764158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Znalezione obrazy dla zapytania aktywność fizyczna u dzieci">
            <a:extLst>
              <a:ext uri="{FF2B5EF4-FFF2-40B4-BE49-F238E27FC236}">
                <a16:creationId xmlns:a16="http://schemas.microsoft.com/office/drawing/2014/main" xmlns="" id="{A82EEF60-090D-448F-AB58-BF5C0FAE4E28}"/>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98073" y="635471"/>
            <a:ext cx="8132618" cy="541188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68400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27773D4-471C-4B0A-907E-CAEEE6975E15}"/>
              </a:ext>
            </a:extLst>
          </p:cNvPr>
          <p:cNvSpPr>
            <a:spLocks noGrp="1"/>
          </p:cNvSpPr>
          <p:nvPr>
            <p:ph type="title"/>
          </p:nvPr>
        </p:nvSpPr>
        <p:spPr>
          <a:xfrm>
            <a:off x="838200" y="287507"/>
            <a:ext cx="10515600" cy="3250831"/>
          </a:xfrm>
        </p:spPr>
        <p:txBody>
          <a:bodyPr>
            <a:normAutofit fontScale="90000"/>
          </a:bodyPr>
          <a:lstStyle/>
          <a:p>
            <a:r>
              <a:rPr lang="en-US" b="1" dirty="0"/>
              <a:t> </a:t>
            </a:r>
            <a:r>
              <a:rPr lang="en-US" sz="2000" b="1" dirty="0"/>
              <a:t>W </a:t>
            </a:r>
            <a:r>
              <a:rPr lang="en-US" sz="2000" b="1" dirty="0" err="1"/>
              <a:t>układzie</a:t>
            </a:r>
            <a:r>
              <a:rPr lang="en-US" sz="2000" b="1" dirty="0"/>
              <a:t> </a:t>
            </a:r>
            <a:r>
              <a:rPr lang="en-US" sz="2000" b="1" dirty="0" err="1"/>
              <a:t>krwionośnym</a:t>
            </a:r>
            <a:r>
              <a:rPr lang="en-US" sz="2000" b="1" dirty="0"/>
              <a:t>, </a:t>
            </a:r>
            <a:r>
              <a:rPr lang="en-US" sz="2000" b="1" dirty="0" err="1"/>
              <a:t>aktywność</a:t>
            </a:r>
            <a:r>
              <a:rPr lang="en-US" sz="2000" b="1" dirty="0"/>
              <a:t> </a:t>
            </a:r>
            <a:r>
              <a:rPr lang="en-US" sz="2000" b="1" dirty="0" err="1"/>
              <a:t>fizyczna</a:t>
            </a:r>
            <a:r>
              <a:rPr lang="en-US" sz="2000" b="1" dirty="0"/>
              <a:t>:</a:t>
            </a:r>
            <a:r>
              <a:rPr lang="pl-PL" sz="2000" dirty="0"/>
              <a:t/>
            </a:r>
            <a:br>
              <a:rPr lang="pl-PL" sz="2000" dirty="0"/>
            </a:br>
            <a:r>
              <a:rPr lang="en-US" sz="2000" b="1" dirty="0"/>
              <a:t>-</a:t>
            </a:r>
            <a:r>
              <a:rPr lang="en-US" sz="2000" b="1" dirty="0" err="1"/>
              <a:t>podnosi</a:t>
            </a:r>
            <a:r>
              <a:rPr lang="en-US" sz="2000" b="1" dirty="0"/>
              <a:t> </a:t>
            </a:r>
            <a:r>
              <a:rPr lang="en-US" sz="2000" b="1" dirty="0" err="1"/>
              <a:t>koncentrację</a:t>
            </a:r>
            <a:r>
              <a:rPr lang="en-US" sz="2000" b="1" dirty="0"/>
              <a:t> </a:t>
            </a:r>
            <a:r>
              <a:rPr lang="en-US" sz="2000" b="1" dirty="0" err="1"/>
              <a:t>pożądanego</a:t>
            </a:r>
            <a:r>
              <a:rPr lang="en-US" sz="2000" b="1" dirty="0"/>
              <a:t> </a:t>
            </a:r>
            <a:r>
              <a:rPr lang="en-US" sz="2000" b="1" dirty="0" err="1"/>
              <a:t>cholesterolu</a:t>
            </a:r>
            <a:r>
              <a:rPr lang="en-US" sz="2000" b="1" dirty="0"/>
              <a:t> HDL; </a:t>
            </a:r>
            <a:r>
              <a:rPr lang="en-US" sz="2000" b="1" dirty="0" err="1"/>
              <a:t>jego</a:t>
            </a:r>
            <a:r>
              <a:rPr lang="en-US" sz="2000" b="1" dirty="0"/>
              <a:t> </a:t>
            </a:r>
            <a:r>
              <a:rPr lang="en-US" sz="2000" b="1" dirty="0" err="1"/>
              <a:t>ilość</a:t>
            </a:r>
            <a:r>
              <a:rPr lang="en-US" sz="2000" b="1" dirty="0"/>
              <a:t> w </a:t>
            </a:r>
            <a:r>
              <a:rPr lang="en-US" sz="2000" b="1" dirty="0" err="1"/>
              <a:t>organizmie</a:t>
            </a:r>
            <a:r>
              <a:rPr lang="en-US" sz="2000" b="1" dirty="0"/>
              <a:t> jest </a:t>
            </a:r>
            <a:r>
              <a:rPr lang="en-US" sz="2000" b="1" dirty="0" err="1"/>
              <a:t>odwrotnie</a:t>
            </a:r>
            <a:r>
              <a:rPr lang="en-US" sz="2000" b="1" dirty="0"/>
              <a:t> </a:t>
            </a:r>
            <a:r>
              <a:rPr lang="en-US" sz="2000" b="1" dirty="0" err="1"/>
              <a:t>proporcjonalna</a:t>
            </a:r>
            <a:r>
              <a:rPr lang="en-US" sz="2000" b="1" dirty="0"/>
              <a:t> do </a:t>
            </a:r>
            <a:r>
              <a:rPr lang="en-US" sz="2000" b="1" dirty="0" err="1"/>
              <a:t>ryzyka</a:t>
            </a:r>
            <a:r>
              <a:rPr lang="en-US" sz="2000" b="1" dirty="0"/>
              <a:t> </a:t>
            </a:r>
            <a:r>
              <a:rPr lang="en-US" sz="2000" b="1" dirty="0" err="1"/>
              <a:t>wystąpienia</a:t>
            </a:r>
            <a:r>
              <a:rPr lang="en-US" sz="2000" b="1" dirty="0"/>
              <a:t> </a:t>
            </a:r>
            <a:r>
              <a:rPr lang="en-US" sz="2000" b="1" dirty="0" err="1"/>
              <a:t>choroby</a:t>
            </a:r>
            <a:r>
              <a:rPr lang="en-US" sz="2000" b="1" dirty="0"/>
              <a:t> </a:t>
            </a:r>
            <a:r>
              <a:rPr lang="en-US" sz="2000" b="1" dirty="0" err="1"/>
              <a:t>wieńcowej</a:t>
            </a:r>
            <a:r>
              <a:rPr lang="en-US" sz="2000" b="1" dirty="0"/>
              <a:t>,</a:t>
            </a:r>
            <a:r>
              <a:rPr lang="pl-PL" sz="2000" dirty="0"/>
              <a:t/>
            </a:r>
            <a:br>
              <a:rPr lang="pl-PL" sz="2000" dirty="0"/>
            </a:br>
            <a:r>
              <a:rPr lang="en-US" sz="2000" b="1" dirty="0"/>
              <a:t>- </a:t>
            </a:r>
            <a:r>
              <a:rPr lang="en-US" sz="2000" b="1" dirty="0" err="1"/>
              <a:t>zwiększa</a:t>
            </a:r>
            <a:r>
              <a:rPr lang="en-US" sz="2000" b="1" dirty="0"/>
              <a:t> </a:t>
            </a:r>
            <a:r>
              <a:rPr lang="en-US" sz="2000" b="1" dirty="0" err="1"/>
              <a:t>metabolizm</a:t>
            </a:r>
            <a:r>
              <a:rPr lang="en-US" sz="2000" b="1" dirty="0"/>
              <a:t> </a:t>
            </a:r>
            <a:r>
              <a:rPr lang="en-US" sz="2000" b="1" dirty="0" err="1"/>
              <a:t>trójglicerydów</a:t>
            </a:r>
            <a:r>
              <a:rPr lang="en-US" sz="2000" b="1" dirty="0"/>
              <a:t> </a:t>
            </a:r>
            <a:r>
              <a:rPr lang="en-US" sz="2000" b="1" dirty="0" err="1"/>
              <a:t>i</a:t>
            </a:r>
            <a:r>
              <a:rPr lang="en-US" sz="2000" b="1" dirty="0"/>
              <a:t> ich </a:t>
            </a:r>
            <a:r>
              <a:rPr lang="en-US" sz="2000" b="1" dirty="0" err="1"/>
              <a:t>kwasów</a:t>
            </a:r>
            <a:r>
              <a:rPr lang="en-US" sz="2000" b="1" dirty="0"/>
              <a:t> </a:t>
            </a:r>
            <a:r>
              <a:rPr lang="en-US" sz="2000" b="1" dirty="0" err="1"/>
              <a:t>tłuszczowych</a:t>
            </a:r>
            <a:r>
              <a:rPr lang="en-US" sz="2000" b="1" dirty="0"/>
              <a:t> </a:t>
            </a:r>
            <a:r>
              <a:rPr lang="en-US" sz="2000" b="1" dirty="0" err="1"/>
              <a:t>oraz</a:t>
            </a:r>
            <a:r>
              <a:rPr lang="en-US" sz="2000" b="1" dirty="0"/>
              <a:t> </a:t>
            </a:r>
            <a:r>
              <a:rPr lang="en-US" sz="2000" b="1" dirty="0" err="1"/>
              <a:t>przemiany</a:t>
            </a:r>
            <a:r>
              <a:rPr lang="en-US" sz="2000" b="1" dirty="0"/>
              <a:t> </a:t>
            </a:r>
            <a:r>
              <a:rPr lang="en-US" sz="2000" b="1" dirty="0" err="1"/>
              <a:t>glukozy</a:t>
            </a:r>
            <a:r>
              <a:rPr lang="en-US" sz="2000" b="1" dirty="0"/>
              <a:t> </a:t>
            </a:r>
            <a:r>
              <a:rPr lang="en-US" sz="2000" b="1" dirty="0" err="1"/>
              <a:t>i</a:t>
            </a:r>
            <a:r>
              <a:rPr lang="en-US" sz="2000" b="1" dirty="0"/>
              <a:t> </a:t>
            </a:r>
            <a:r>
              <a:rPr lang="en-US" sz="2000" b="1" dirty="0" err="1"/>
              <a:t>jej</a:t>
            </a:r>
            <a:r>
              <a:rPr lang="en-US" sz="2000" b="1" dirty="0"/>
              <a:t> </a:t>
            </a:r>
            <a:r>
              <a:rPr lang="en-US" sz="2000" b="1" dirty="0" err="1"/>
              <a:t>kontroli</a:t>
            </a:r>
            <a:r>
              <a:rPr lang="en-US" sz="2000" b="1" dirty="0"/>
              <a:t> we krwi12,</a:t>
            </a:r>
            <a:r>
              <a:rPr lang="pl-PL" sz="2000" dirty="0"/>
              <a:t/>
            </a:r>
            <a:br>
              <a:rPr lang="pl-PL" sz="2000" dirty="0"/>
            </a:br>
            <a:r>
              <a:rPr lang="en-US" sz="2000" b="1" dirty="0"/>
              <a:t>- </a:t>
            </a:r>
            <a:r>
              <a:rPr lang="en-US" sz="2000" b="1" dirty="0" err="1"/>
              <a:t>zwiększa</a:t>
            </a:r>
            <a:r>
              <a:rPr lang="en-US" sz="2000" b="1" dirty="0"/>
              <a:t> </a:t>
            </a:r>
            <a:r>
              <a:rPr lang="en-US" sz="2000" b="1" dirty="0" err="1"/>
              <a:t>liczbę</a:t>
            </a:r>
            <a:r>
              <a:rPr lang="en-US" sz="2000" b="1" dirty="0"/>
              <a:t> </a:t>
            </a:r>
            <a:r>
              <a:rPr lang="en-US" sz="2000" b="1" dirty="0" err="1"/>
              <a:t>czerwonych</a:t>
            </a:r>
            <a:r>
              <a:rPr lang="en-US" sz="2000" b="1" dirty="0"/>
              <a:t> </a:t>
            </a:r>
            <a:r>
              <a:rPr lang="en-US" sz="2000" b="1" dirty="0" err="1"/>
              <a:t>i</a:t>
            </a:r>
            <a:r>
              <a:rPr lang="en-US" sz="2000" b="1" dirty="0"/>
              <a:t> </a:t>
            </a:r>
            <a:r>
              <a:rPr lang="en-US" sz="2000" b="1" dirty="0" err="1"/>
              <a:t>białych</a:t>
            </a:r>
            <a:r>
              <a:rPr lang="en-US" sz="2000" b="1" dirty="0"/>
              <a:t> </a:t>
            </a:r>
            <a:r>
              <a:rPr lang="en-US" sz="2000" b="1" dirty="0" err="1"/>
              <a:t>krwinek</a:t>
            </a:r>
            <a:r>
              <a:rPr lang="en-US" sz="2000" b="1" dirty="0"/>
              <a:t> </a:t>
            </a:r>
            <a:r>
              <a:rPr lang="en-US" sz="2000" b="1" dirty="0" err="1"/>
              <a:t>oraz</a:t>
            </a:r>
            <a:r>
              <a:rPr lang="en-US" sz="2000" b="1" dirty="0"/>
              <a:t> </a:t>
            </a:r>
            <a:r>
              <a:rPr lang="en-US" sz="2000" b="1" dirty="0" err="1"/>
              <a:t>poziom</a:t>
            </a:r>
            <a:r>
              <a:rPr lang="en-US" sz="2000" b="1" dirty="0"/>
              <a:t> </a:t>
            </a:r>
            <a:r>
              <a:rPr lang="en-US" sz="2000" b="1" dirty="0" err="1"/>
              <a:t>hemoglobiny</a:t>
            </a:r>
            <a:r>
              <a:rPr lang="en-US" sz="2000" b="1" dirty="0"/>
              <a:t> w </a:t>
            </a:r>
            <a:r>
              <a:rPr lang="en-US" sz="2000" b="1" dirty="0" err="1"/>
              <a:t>krwinkach</a:t>
            </a:r>
            <a:r>
              <a:rPr lang="en-US" sz="2000" b="1" dirty="0"/>
              <a:t>,</a:t>
            </a:r>
            <a:r>
              <a:rPr lang="pl-PL" sz="2000" dirty="0"/>
              <a:t/>
            </a:r>
            <a:br>
              <a:rPr lang="pl-PL" sz="2000" dirty="0"/>
            </a:br>
            <a:r>
              <a:rPr lang="en-US" sz="2000" b="1" dirty="0"/>
              <a:t>- </a:t>
            </a:r>
            <a:r>
              <a:rPr lang="en-US" sz="2000" b="1" dirty="0" err="1"/>
              <a:t>podnosi</a:t>
            </a:r>
            <a:r>
              <a:rPr lang="en-US" sz="2000" b="1" dirty="0"/>
              <a:t> </a:t>
            </a:r>
            <a:r>
              <a:rPr lang="en-US" sz="2000" b="1" dirty="0" err="1"/>
              <a:t>pojemność</a:t>
            </a:r>
            <a:r>
              <a:rPr lang="en-US" sz="2000" b="1" dirty="0"/>
              <a:t> </a:t>
            </a:r>
            <a:r>
              <a:rPr lang="en-US" sz="2000" b="1" dirty="0" err="1"/>
              <a:t>tlenową</a:t>
            </a:r>
            <a:r>
              <a:rPr lang="en-US" sz="2000" b="1" dirty="0"/>
              <a:t> </a:t>
            </a:r>
            <a:r>
              <a:rPr lang="en-US" sz="2000" b="1" dirty="0" err="1"/>
              <a:t>krwi</a:t>
            </a:r>
            <a:r>
              <a:rPr lang="en-US" sz="2000" b="1" dirty="0"/>
              <a:t>; </a:t>
            </a:r>
            <a:r>
              <a:rPr lang="en-US" sz="2000" b="1" dirty="0" err="1"/>
              <a:t>zmniejsza</a:t>
            </a:r>
            <a:r>
              <a:rPr lang="en-US" sz="2000" b="1" dirty="0"/>
              <a:t> </a:t>
            </a:r>
            <a:r>
              <a:rPr lang="en-US" sz="2000" b="1" dirty="0" err="1"/>
              <a:t>tętno</a:t>
            </a:r>
            <a:r>
              <a:rPr lang="en-US" sz="2000" b="1" dirty="0"/>
              <a:t> </a:t>
            </a:r>
            <a:r>
              <a:rPr lang="en-US" sz="2000" b="1" dirty="0" err="1"/>
              <a:t>i</a:t>
            </a:r>
            <a:r>
              <a:rPr lang="en-US" sz="2000" b="1" dirty="0"/>
              <a:t> </a:t>
            </a:r>
            <a:r>
              <a:rPr lang="en-US" sz="2000" b="1" dirty="0" err="1"/>
              <a:t>ciśnienie</a:t>
            </a:r>
            <a:r>
              <a:rPr lang="en-US" sz="2000" b="1" dirty="0"/>
              <a:t> </a:t>
            </a:r>
            <a:r>
              <a:rPr lang="en-US" sz="2000" b="1" dirty="0" err="1"/>
              <a:t>skurczowe</a:t>
            </a:r>
            <a:r>
              <a:rPr lang="en-US" sz="2000" b="1" dirty="0"/>
              <a:t> </a:t>
            </a:r>
            <a:r>
              <a:rPr lang="en-US" sz="2000" b="1" dirty="0" err="1"/>
              <a:t>krwi</a:t>
            </a:r>
            <a:r>
              <a:rPr lang="en-US" sz="2000" b="1" dirty="0"/>
              <a:t>,</a:t>
            </a:r>
            <a:r>
              <a:rPr lang="pl-PL" sz="2000" dirty="0"/>
              <a:t/>
            </a:r>
            <a:br>
              <a:rPr lang="pl-PL" sz="2000" dirty="0"/>
            </a:br>
            <a:r>
              <a:rPr lang="en-US" sz="2000" b="1" dirty="0"/>
              <a:t>- </a:t>
            </a:r>
            <a:r>
              <a:rPr lang="en-US" sz="2000" b="1" dirty="0" err="1"/>
              <a:t>zwiększa</a:t>
            </a:r>
            <a:r>
              <a:rPr lang="en-US" sz="2000" b="1" dirty="0"/>
              <a:t> </a:t>
            </a:r>
            <a:r>
              <a:rPr lang="en-US" sz="2000" b="1" dirty="0" err="1"/>
              <a:t>zdolność</a:t>
            </a:r>
            <a:r>
              <a:rPr lang="en-US" sz="2000" b="1" dirty="0"/>
              <a:t> </a:t>
            </a:r>
            <a:r>
              <a:rPr lang="en-US" sz="2000" b="1" dirty="0" err="1"/>
              <a:t>transportowania</a:t>
            </a:r>
            <a:r>
              <a:rPr lang="en-US" sz="2000" b="1" dirty="0"/>
              <a:t> </a:t>
            </a:r>
            <a:r>
              <a:rPr lang="en-US" sz="2000" b="1" dirty="0" err="1"/>
              <a:t>krwi</a:t>
            </a:r>
            <a:r>
              <a:rPr lang="en-US" sz="2000" b="1" dirty="0"/>
              <a:t>; </a:t>
            </a:r>
            <a:r>
              <a:rPr lang="en-US" sz="2000" b="1" dirty="0" err="1"/>
              <a:t>rośnie</a:t>
            </a:r>
            <a:r>
              <a:rPr lang="en-US" sz="2000" b="1" dirty="0"/>
              <a:t> </a:t>
            </a:r>
            <a:r>
              <a:rPr lang="en-US" sz="2000" b="1" dirty="0" err="1"/>
              <a:t>ogólna</a:t>
            </a:r>
            <a:r>
              <a:rPr lang="en-US" sz="2000" b="1" dirty="0"/>
              <a:t> </a:t>
            </a:r>
            <a:r>
              <a:rPr lang="en-US" sz="2000" b="1" dirty="0" err="1"/>
              <a:t>wytrzymałość</a:t>
            </a:r>
            <a:r>
              <a:rPr lang="en-US" sz="2000" b="1" dirty="0"/>
              <a:t> </a:t>
            </a:r>
            <a:r>
              <a:rPr lang="en-US" sz="2000" b="1" dirty="0" err="1"/>
              <a:t>organizmu</a:t>
            </a:r>
            <a:r>
              <a:rPr lang="en-US" sz="2000" b="1" dirty="0"/>
              <a:t> </a:t>
            </a:r>
            <a:r>
              <a:rPr lang="en-US" sz="2000" b="1" dirty="0" err="1"/>
              <a:t>na</a:t>
            </a:r>
            <a:r>
              <a:rPr lang="en-US" sz="2000" b="1" dirty="0"/>
              <a:t> </a:t>
            </a:r>
            <a:r>
              <a:rPr lang="en-US" sz="2000" b="1" dirty="0" err="1"/>
              <a:t>zmęczenie</a:t>
            </a:r>
            <a:r>
              <a:rPr lang="en-US" sz="2000" b="1" dirty="0"/>
              <a:t>,</a:t>
            </a:r>
            <a:r>
              <a:rPr lang="pl-PL" sz="2000" dirty="0"/>
              <a:t/>
            </a:r>
            <a:br>
              <a:rPr lang="pl-PL" sz="2000" dirty="0"/>
            </a:br>
            <a:r>
              <a:rPr lang="en-US" sz="2000" b="1" dirty="0"/>
              <a:t>- </a:t>
            </a:r>
            <a:r>
              <a:rPr lang="en-US" sz="2000" b="1" dirty="0" err="1"/>
              <a:t>sprawia</a:t>
            </a:r>
            <a:r>
              <a:rPr lang="en-US" sz="2000" b="1" dirty="0"/>
              <a:t>, </a:t>
            </a:r>
            <a:r>
              <a:rPr lang="en-US" sz="2000" b="1" dirty="0" err="1"/>
              <a:t>że</a:t>
            </a:r>
            <a:r>
              <a:rPr lang="en-US" sz="2000" b="1" dirty="0"/>
              <a:t> </a:t>
            </a:r>
            <a:r>
              <a:rPr lang="en-US" sz="2000" b="1" dirty="0" err="1"/>
              <a:t>serce</a:t>
            </a:r>
            <a:r>
              <a:rPr lang="en-US" sz="2000" b="1" dirty="0"/>
              <a:t> </a:t>
            </a:r>
            <a:r>
              <a:rPr lang="en-US" sz="2000" b="1" dirty="0" err="1"/>
              <a:t>stymulowane</a:t>
            </a:r>
            <a:r>
              <a:rPr lang="en-US" sz="2000" b="1" dirty="0"/>
              <a:t> </a:t>
            </a:r>
            <a:r>
              <a:rPr lang="en-US" sz="2000" b="1" dirty="0" err="1"/>
              <a:t>częstym</a:t>
            </a:r>
            <a:r>
              <a:rPr lang="en-US" sz="2000" b="1" dirty="0"/>
              <a:t> </a:t>
            </a:r>
            <a:r>
              <a:rPr lang="en-US" sz="2000" b="1" dirty="0" err="1"/>
              <a:t>wysiłkiem</a:t>
            </a:r>
            <a:r>
              <a:rPr lang="en-US" sz="2000" b="1" dirty="0"/>
              <a:t> </a:t>
            </a:r>
            <a:r>
              <a:rPr lang="en-US" sz="2000" b="1" dirty="0" err="1"/>
              <a:t>rozrasta</a:t>
            </a:r>
            <a:r>
              <a:rPr lang="en-US" sz="2000" b="1" dirty="0"/>
              <a:t> </a:t>
            </a:r>
            <a:r>
              <a:rPr lang="en-US" sz="2000" b="1" dirty="0" err="1"/>
              <a:t>się</a:t>
            </a:r>
            <a:r>
              <a:rPr lang="en-US" sz="2000" b="1" dirty="0"/>
              <a:t>, </a:t>
            </a:r>
            <a:r>
              <a:rPr lang="en-US" sz="2000" b="1" dirty="0" err="1"/>
              <a:t>jego</a:t>
            </a:r>
            <a:r>
              <a:rPr lang="en-US" sz="2000" b="1" dirty="0"/>
              <a:t> </a:t>
            </a:r>
            <a:r>
              <a:rPr lang="en-US" sz="2000" b="1" dirty="0" err="1"/>
              <a:t>praca</a:t>
            </a:r>
            <a:r>
              <a:rPr lang="en-US" sz="2000" b="1" dirty="0"/>
              <a:t> </a:t>
            </a:r>
            <a:r>
              <a:rPr lang="en-US" sz="2000" b="1" dirty="0" err="1"/>
              <a:t>staje</a:t>
            </a:r>
            <a:r>
              <a:rPr lang="en-US" sz="2000" b="1" dirty="0"/>
              <a:t> </a:t>
            </a:r>
            <a:r>
              <a:rPr lang="en-US" sz="2000" b="1" dirty="0" err="1"/>
              <a:t>się</a:t>
            </a:r>
            <a:r>
              <a:rPr lang="pl-PL" sz="2000" dirty="0"/>
              <a:t/>
            </a:r>
            <a:br>
              <a:rPr lang="pl-PL" sz="2000" dirty="0"/>
            </a:br>
            <a:r>
              <a:rPr lang="en-US" sz="2000" b="1" dirty="0" err="1"/>
              <a:t>ekonomiczniejsza</a:t>
            </a:r>
            <a:r>
              <a:rPr lang="en-US" sz="2000" b="1" dirty="0"/>
              <a:t>.</a:t>
            </a:r>
            <a:r>
              <a:rPr lang="pl-PL" sz="2000" dirty="0"/>
              <a:t/>
            </a:r>
            <a:br>
              <a:rPr lang="pl-PL" sz="2000" dirty="0"/>
            </a:br>
            <a:endParaRPr lang="pl-PL" sz="2000" dirty="0"/>
          </a:p>
        </p:txBody>
      </p:sp>
      <p:pic>
        <p:nvPicPr>
          <p:cNvPr id="5" name="Symbol zastępczy zawartości 4">
            <a:extLst>
              <a:ext uri="{FF2B5EF4-FFF2-40B4-BE49-F238E27FC236}">
                <a16:creationId xmlns:a16="http://schemas.microsoft.com/office/drawing/2014/main" xmlns="" id="{BCDEE3D2-951C-4E42-94A2-4C884BE99037}"/>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549235" y="3538338"/>
            <a:ext cx="5805055" cy="3250831"/>
          </a:xfrm>
        </p:spPr>
      </p:pic>
    </p:spTree>
    <p:extLst>
      <p:ext uri="{BB962C8B-B14F-4D97-AF65-F5344CB8AC3E}">
        <p14:creationId xmlns:p14="http://schemas.microsoft.com/office/powerpoint/2010/main" xmlns="" val="4229861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CC1C7A8-2750-454B-B62E-B13BB47C5878}"/>
              </a:ext>
            </a:extLst>
          </p:cNvPr>
          <p:cNvSpPr>
            <a:spLocks noGrp="1"/>
          </p:cNvSpPr>
          <p:nvPr>
            <p:ph type="title"/>
          </p:nvPr>
        </p:nvSpPr>
        <p:spPr>
          <a:xfrm>
            <a:off x="838200" y="365125"/>
            <a:ext cx="10515600" cy="2585893"/>
          </a:xfrm>
        </p:spPr>
        <p:txBody>
          <a:bodyPr>
            <a:noAutofit/>
          </a:bodyPr>
          <a:lstStyle/>
          <a:p>
            <a:r>
              <a:rPr lang="en-US" sz="2400" b="1" dirty="0"/>
              <a:t>W </a:t>
            </a:r>
            <a:r>
              <a:rPr lang="en-US" sz="2400" b="1" dirty="0" err="1"/>
              <a:t>układzie</a:t>
            </a:r>
            <a:r>
              <a:rPr lang="en-US" sz="2400" b="1" dirty="0"/>
              <a:t> </a:t>
            </a:r>
            <a:r>
              <a:rPr lang="en-US" sz="2400" b="1" dirty="0" err="1"/>
              <a:t>oddechowym</a:t>
            </a:r>
            <a:r>
              <a:rPr lang="en-US" sz="2400" b="1" dirty="0"/>
              <a:t>:</a:t>
            </a:r>
            <a:r>
              <a:rPr lang="pl-PL" sz="2400" dirty="0"/>
              <a:t/>
            </a:r>
            <a:br>
              <a:rPr lang="pl-PL" sz="2400" dirty="0"/>
            </a:br>
            <a:r>
              <a:rPr lang="en-US" sz="2400" b="1" dirty="0"/>
              <a:t>- </a:t>
            </a:r>
            <a:r>
              <a:rPr lang="en-US" sz="2400" b="1" dirty="0" err="1"/>
              <a:t>następuje</a:t>
            </a:r>
            <a:r>
              <a:rPr lang="en-US" sz="2400" b="1" dirty="0"/>
              <a:t> </a:t>
            </a:r>
            <a:r>
              <a:rPr lang="en-US" sz="2400" b="1" dirty="0" err="1"/>
              <a:t>zwiększenie</a:t>
            </a:r>
            <a:r>
              <a:rPr lang="en-US" sz="2400" b="1" dirty="0"/>
              <a:t> </a:t>
            </a:r>
            <a:r>
              <a:rPr lang="en-US" sz="2400" b="1" dirty="0" err="1"/>
              <a:t>pojemności</a:t>
            </a:r>
            <a:r>
              <a:rPr lang="en-US" sz="2400" b="1" dirty="0"/>
              <a:t> </a:t>
            </a:r>
            <a:r>
              <a:rPr lang="en-US" sz="2400" b="1" dirty="0" err="1"/>
              <a:t>płuc</a:t>
            </a:r>
            <a:r>
              <a:rPr lang="en-US" sz="2400" b="1" dirty="0"/>
              <a:t>,</a:t>
            </a:r>
            <a:r>
              <a:rPr lang="pl-PL" sz="2400" dirty="0"/>
              <a:t/>
            </a:r>
            <a:br>
              <a:rPr lang="pl-PL" sz="2400" dirty="0"/>
            </a:br>
            <a:r>
              <a:rPr lang="en-US" sz="2400" b="1" dirty="0"/>
              <a:t>- </a:t>
            </a:r>
            <a:r>
              <a:rPr lang="en-US" sz="2400" b="1" dirty="0" err="1"/>
              <a:t>powiększa</a:t>
            </a:r>
            <a:r>
              <a:rPr lang="en-US" sz="2400" b="1" dirty="0"/>
              <a:t> </a:t>
            </a:r>
            <a:r>
              <a:rPr lang="en-US" sz="2400" b="1" dirty="0" err="1"/>
              <a:t>się</a:t>
            </a:r>
            <a:r>
              <a:rPr lang="en-US" sz="2400" b="1" dirty="0"/>
              <a:t> </a:t>
            </a:r>
            <a:r>
              <a:rPr lang="en-US" sz="2400" b="1" dirty="0" err="1"/>
              <a:t>głębokość</a:t>
            </a:r>
            <a:r>
              <a:rPr lang="en-US" sz="2400" b="1" dirty="0"/>
              <a:t> </a:t>
            </a:r>
            <a:r>
              <a:rPr lang="en-US" sz="2400" b="1" dirty="0" err="1"/>
              <a:t>oddechu</a:t>
            </a:r>
            <a:r>
              <a:rPr lang="en-US" sz="2400" b="1" dirty="0"/>
              <a:t> </a:t>
            </a:r>
            <a:r>
              <a:rPr lang="en-US" sz="2400" b="1" dirty="0" err="1"/>
              <a:t>i</a:t>
            </a:r>
            <a:r>
              <a:rPr lang="en-US" sz="2400" b="1" dirty="0"/>
              <a:t> </a:t>
            </a:r>
            <a:r>
              <a:rPr lang="en-US" sz="2400" b="1" dirty="0" err="1"/>
              <a:t>zużycie</a:t>
            </a:r>
            <a:r>
              <a:rPr lang="en-US" sz="2400" b="1" dirty="0"/>
              <a:t> </a:t>
            </a:r>
            <a:r>
              <a:rPr lang="en-US" sz="2400" b="1" dirty="0" err="1"/>
              <a:t>tlenu</a:t>
            </a:r>
            <a:r>
              <a:rPr lang="en-US" sz="2400" b="1" dirty="0"/>
              <a:t>; o ok. 25% </a:t>
            </a:r>
            <a:r>
              <a:rPr lang="en-US" sz="2400" b="1" dirty="0" err="1"/>
              <a:t>podnosi</a:t>
            </a:r>
            <a:r>
              <a:rPr lang="en-US" sz="2400" b="1" dirty="0"/>
              <a:t> </a:t>
            </a:r>
            <a:r>
              <a:rPr lang="en-US" sz="2400" b="1" dirty="0" err="1"/>
              <a:t>się</a:t>
            </a:r>
            <a:r>
              <a:rPr lang="en-US" sz="2400" b="1" dirty="0"/>
              <a:t> </a:t>
            </a:r>
            <a:r>
              <a:rPr lang="en-US" sz="2400" b="1" dirty="0" err="1"/>
              <a:t>pułap</a:t>
            </a:r>
            <a:r>
              <a:rPr lang="en-US" sz="2400" b="1" dirty="0"/>
              <a:t> </a:t>
            </a:r>
            <a:r>
              <a:rPr lang="en-US" sz="2400" b="1" dirty="0" err="1"/>
              <a:t>tlenowy</a:t>
            </a:r>
            <a:r>
              <a:rPr lang="en-US" sz="2400" b="1" dirty="0"/>
              <a:t>,</a:t>
            </a:r>
            <a:r>
              <a:rPr lang="pl-PL" sz="2400" dirty="0"/>
              <a:t/>
            </a:r>
            <a:br>
              <a:rPr lang="pl-PL" sz="2400" dirty="0"/>
            </a:br>
            <a:r>
              <a:rPr lang="en-US" sz="2400" b="1" dirty="0"/>
              <a:t>- </a:t>
            </a:r>
            <a:r>
              <a:rPr lang="en-US" sz="2400" b="1" dirty="0" err="1"/>
              <a:t>zmniejszona</a:t>
            </a:r>
            <a:r>
              <a:rPr lang="en-US" sz="2400" b="1" dirty="0"/>
              <a:t> </a:t>
            </a:r>
            <a:r>
              <a:rPr lang="en-US" sz="2400" b="1" dirty="0" err="1"/>
              <a:t>zostaje</a:t>
            </a:r>
            <a:r>
              <a:rPr lang="en-US" sz="2400" b="1" dirty="0"/>
              <a:t> </a:t>
            </a:r>
            <a:r>
              <a:rPr lang="en-US" sz="2400" b="1" dirty="0" err="1"/>
              <a:t>ilość</a:t>
            </a:r>
            <a:r>
              <a:rPr lang="en-US" sz="2400" b="1" dirty="0"/>
              <a:t> </a:t>
            </a:r>
            <a:r>
              <a:rPr lang="en-US" sz="2400" b="1" dirty="0" err="1"/>
              <a:t>oddechów</a:t>
            </a:r>
            <a:r>
              <a:rPr lang="en-US" sz="2400" b="1" dirty="0"/>
              <a:t> </a:t>
            </a:r>
            <a:r>
              <a:rPr lang="en-US" sz="2400" b="1" dirty="0" err="1"/>
              <a:t>na</a:t>
            </a:r>
            <a:r>
              <a:rPr lang="en-US" sz="2400" b="1" dirty="0"/>
              <a:t> </a:t>
            </a:r>
            <a:r>
              <a:rPr lang="en-US" sz="2400" b="1" dirty="0" err="1"/>
              <a:t>minutę</a:t>
            </a:r>
            <a:r>
              <a:rPr lang="en-US" sz="2400" b="1" dirty="0"/>
              <a:t> </a:t>
            </a:r>
            <a:r>
              <a:rPr lang="en-US" sz="2400" b="1" dirty="0" err="1"/>
              <a:t>oraz</a:t>
            </a:r>
            <a:r>
              <a:rPr lang="en-US" sz="2400" b="1" dirty="0"/>
              <a:t> </a:t>
            </a:r>
            <a:r>
              <a:rPr lang="en-US" sz="2400" b="1" dirty="0" err="1"/>
              <a:t>wielkość</a:t>
            </a:r>
            <a:r>
              <a:rPr lang="en-US" sz="2400" b="1" dirty="0"/>
              <a:t> </a:t>
            </a:r>
            <a:r>
              <a:rPr lang="en-US" sz="2400" b="1" dirty="0" err="1"/>
              <a:t>długu</a:t>
            </a:r>
            <a:r>
              <a:rPr lang="en-US" sz="2400" b="1" dirty="0"/>
              <a:t> </a:t>
            </a:r>
            <a:r>
              <a:rPr lang="en-US" sz="2400" b="1" dirty="0" err="1"/>
              <a:t>tlenowego</a:t>
            </a:r>
            <a:r>
              <a:rPr lang="en-US" sz="2400" b="1" dirty="0"/>
              <a:t>.</a:t>
            </a:r>
            <a:r>
              <a:rPr lang="pl-PL" sz="2400" dirty="0"/>
              <a:t/>
            </a:r>
            <a:br>
              <a:rPr lang="pl-PL" sz="2400" dirty="0"/>
            </a:br>
            <a:endParaRPr lang="pl-PL" sz="2400" dirty="0"/>
          </a:p>
        </p:txBody>
      </p:sp>
      <p:pic>
        <p:nvPicPr>
          <p:cNvPr id="5" name="Symbol zastępczy zawartości 4">
            <a:extLst>
              <a:ext uri="{FF2B5EF4-FFF2-40B4-BE49-F238E27FC236}">
                <a16:creationId xmlns:a16="http://schemas.microsoft.com/office/drawing/2014/main" xmlns="" id="{042DF75A-D2A4-49D4-A59E-E51C6B4A3263}"/>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382982" y="3129756"/>
            <a:ext cx="5597236" cy="3724706"/>
          </a:xfrm>
        </p:spPr>
      </p:pic>
    </p:spTree>
    <p:extLst>
      <p:ext uri="{BB962C8B-B14F-4D97-AF65-F5344CB8AC3E}">
        <p14:creationId xmlns:p14="http://schemas.microsoft.com/office/powerpoint/2010/main" xmlns="" val="312843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008A939-E8DD-4602-93C4-6DB87D77E9E0}"/>
              </a:ext>
            </a:extLst>
          </p:cNvPr>
          <p:cNvSpPr>
            <a:spLocks noGrp="1"/>
          </p:cNvSpPr>
          <p:nvPr>
            <p:ph type="title"/>
          </p:nvPr>
        </p:nvSpPr>
        <p:spPr>
          <a:xfrm>
            <a:off x="838200" y="365125"/>
            <a:ext cx="10515600" cy="2336511"/>
          </a:xfrm>
        </p:spPr>
        <p:txBody>
          <a:bodyPr>
            <a:noAutofit/>
          </a:bodyPr>
          <a:lstStyle/>
          <a:p>
            <a:r>
              <a:rPr lang="en-US" sz="2400" b="1" dirty="0"/>
              <a:t>W </a:t>
            </a:r>
            <a:r>
              <a:rPr lang="en-US" sz="2400" b="1" dirty="0" err="1"/>
              <a:t>układzie</a:t>
            </a:r>
            <a:r>
              <a:rPr lang="en-US" sz="2400" b="1" dirty="0"/>
              <a:t> </a:t>
            </a:r>
            <a:r>
              <a:rPr lang="en-US" sz="2400" b="1" dirty="0" err="1"/>
              <a:t>nerwowym</a:t>
            </a:r>
            <a:r>
              <a:rPr lang="en-US" sz="2400" b="1" dirty="0"/>
              <a:t> </a:t>
            </a:r>
            <a:r>
              <a:rPr lang="en-US" sz="2400" b="1" dirty="0" err="1"/>
              <a:t>występuje</a:t>
            </a:r>
            <a:r>
              <a:rPr lang="en-US" sz="2400" b="1" dirty="0"/>
              <a:t> m.in.:</a:t>
            </a:r>
            <a:r>
              <a:rPr lang="pl-PL" sz="2400" dirty="0"/>
              <a:t/>
            </a:r>
            <a:br>
              <a:rPr lang="pl-PL" sz="2400" dirty="0"/>
            </a:br>
            <a:r>
              <a:rPr lang="en-US" sz="2400" b="1" dirty="0"/>
              <a:t>- </a:t>
            </a:r>
            <a:r>
              <a:rPr lang="en-US" sz="2400" b="1" dirty="0" err="1"/>
              <a:t>dojrzewanie</a:t>
            </a:r>
            <a:r>
              <a:rPr lang="en-US" sz="2400" b="1" dirty="0"/>
              <a:t> </a:t>
            </a:r>
            <a:r>
              <a:rPr lang="en-US" sz="2400" b="1" dirty="0" err="1"/>
              <a:t>ośrodków</a:t>
            </a:r>
            <a:r>
              <a:rPr lang="en-US" sz="2400" b="1" dirty="0"/>
              <a:t> </a:t>
            </a:r>
            <a:r>
              <a:rPr lang="en-US" sz="2400" b="1" dirty="0" err="1"/>
              <a:t>ruchowych</a:t>
            </a:r>
            <a:r>
              <a:rPr lang="en-US" sz="2400" b="1" dirty="0"/>
              <a:t> w </a:t>
            </a:r>
            <a:r>
              <a:rPr lang="en-US" sz="2400" b="1" dirty="0" err="1"/>
              <a:t>mózgu</a:t>
            </a:r>
            <a:r>
              <a:rPr lang="en-US" sz="2400" b="1" dirty="0"/>
              <a:t> </a:t>
            </a:r>
            <a:r>
              <a:rPr lang="en-US" sz="2400" b="1" dirty="0" err="1"/>
              <a:t>i</a:t>
            </a:r>
            <a:r>
              <a:rPr lang="en-US" sz="2400" b="1" dirty="0"/>
              <a:t> </a:t>
            </a:r>
            <a:r>
              <a:rPr lang="en-US" sz="2400" b="1" dirty="0" err="1"/>
              <a:t>wzrost</a:t>
            </a:r>
            <a:r>
              <a:rPr lang="en-US" sz="2400" b="1" dirty="0"/>
              <a:t> </a:t>
            </a:r>
            <a:r>
              <a:rPr lang="en-US" sz="2400" b="1" dirty="0" err="1"/>
              <a:t>motoryczności</a:t>
            </a:r>
            <a:r>
              <a:rPr lang="en-US" sz="2400" b="1" dirty="0"/>
              <a:t>,</a:t>
            </a:r>
            <a:r>
              <a:rPr lang="pl-PL" sz="2400" dirty="0"/>
              <a:t/>
            </a:r>
            <a:br>
              <a:rPr lang="pl-PL" sz="2400" dirty="0"/>
            </a:br>
            <a:r>
              <a:rPr lang="en-US" sz="2400" b="1" dirty="0"/>
              <a:t>- </a:t>
            </a:r>
            <a:r>
              <a:rPr lang="en-US" sz="2400" b="1" dirty="0" err="1"/>
              <a:t>poprawienie</a:t>
            </a:r>
            <a:r>
              <a:rPr lang="en-US" sz="2400" b="1" dirty="0"/>
              <a:t> </a:t>
            </a:r>
            <a:r>
              <a:rPr lang="en-US" sz="2400" b="1" dirty="0" err="1"/>
              <a:t>szybkości</a:t>
            </a:r>
            <a:r>
              <a:rPr lang="en-US" sz="2400" b="1" dirty="0"/>
              <a:t> </a:t>
            </a:r>
            <a:r>
              <a:rPr lang="en-US" sz="2400" b="1" dirty="0" err="1"/>
              <a:t>przewodzenia</a:t>
            </a:r>
            <a:r>
              <a:rPr lang="en-US" sz="2400" b="1" dirty="0"/>
              <a:t> </a:t>
            </a:r>
            <a:r>
              <a:rPr lang="en-US" sz="2400" b="1" dirty="0" err="1"/>
              <a:t>bodźców</a:t>
            </a:r>
            <a:r>
              <a:rPr lang="en-US" sz="2400" b="1" dirty="0"/>
              <a:t> </a:t>
            </a:r>
            <a:r>
              <a:rPr lang="en-US" sz="2400" b="1" dirty="0" err="1"/>
              <a:t>nerwowych</a:t>
            </a:r>
            <a:r>
              <a:rPr lang="en-US" sz="2400" b="1" dirty="0"/>
              <a:t>,</a:t>
            </a:r>
            <a:r>
              <a:rPr lang="pl-PL" sz="2400" dirty="0"/>
              <a:t/>
            </a:r>
            <a:br>
              <a:rPr lang="pl-PL" sz="2400" dirty="0"/>
            </a:br>
            <a:r>
              <a:rPr lang="en-US" sz="2400" b="1" dirty="0"/>
              <a:t>- </a:t>
            </a:r>
            <a:r>
              <a:rPr lang="en-US" sz="2400" b="1" dirty="0" err="1"/>
              <a:t>polepszenie</a:t>
            </a:r>
            <a:r>
              <a:rPr lang="en-US" sz="2400" b="1" dirty="0"/>
              <a:t> </a:t>
            </a:r>
            <a:r>
              <a:rPr lang="en-US" sz="2400" b="1" dirty="0" err="1"/>
              <a:t>koordynacji</a:t>
            </a:r>
            <a:r>
              <a:rPr lang="en-US" sz="2400" b="1" dirty="0"/>
              <a:t> </a:t>
            </a:r>
            <a:r>
              <a:rPr lang="en-US" sz="2400" b="1" dirty="0" err="1"/>
              <a:t>ruchowej</a:t>
            </a:r>
            <a:r>
              <a:rPr lang="en-US" sz="2400" b="1" dirty="0"/>
              <a:t> </a:t>
            </a:r>
            <a:r>
              <a:rPr lang="en-US" sz="2400" b="1" dirty="0" err="1"/>
              <a:t>i</a:t>
            </a:r>
            <a:r>
              <a:rPr lang="en-US" sz="2400" b="1" dirty="0"/>
              <a:t> </a:t>
            </a:r>
            <a:r>
              <a:rPr lang="en-US" sz="2400" b="1" dirty="0" err="1"/>
              <a:t>szybkości</a:t>
            </a:r>
            <a:r>
              <a:rPr lang="en-US" sz="2400" b="1" dirty="0"/>
              <a:t> </a:t>
            </a:r>
            <a:r>
              <a:rPr lang="en-US" sz="2400" b="1" dirty="0" err="1"/>
              <a:t>reakcji</a:t>
            </a:r>
            <a:r>
              <a:rPr lang="en-US" sz="2400" b="1" dirty="0"/>
              <a:t> </a:t>
            </a:r>
            <a:r>
              <a:rPr lang="en-US" sz="2400" b="1" dirty="0" err="1"/>
              <a:t>na</a:t>
            </a:r>
            <a:r>
              <a:rPr lang="en-US" sz="2400" b="1" dirty="0"/>
              <a:t> </a:t>
            </a:r>
            <a:r>
              <a:rPr lang="en-US" sz="2400" b="1" dirty="0" err="1"/>
              <a:t>bodźce</a:t>
            </a:r>
            <a:r>
              <a:rPr lang="en-US" sz="2400" b="1" dirty="0"/>
              <a:t>,</a:t>
            </a:r>
            <a:r>
              <a:rPr lang="pl-PL" sz="2400" dirty="0"/>
              <a:t/>
            </a:r>
            <a:br>
              <a:rPr lang="pl-PL" sz="2400" dirty="0"/>
            </a:br>
            <a:r>
              <a:rPr lang="en-US" sz="2400" b="1" dirty="0"/>
              <a:t>- </a:t>
            </a:r>
            <a:r>
              <a:rPr lang="en-US" sz="2400" b="1" dirty="0" err="1"/>
              <a:t>zmniejszenie</a:t>
            </a:r>
            <a:r>
              <a:rPr lang="en-US" sz="2400" b="1" dirty="0"/>
              <a:t> </a:t>
            </a:r>
            <a:r>
              <a:rPr lang="en-US" sz="2400" b="1" dirty="0" err="1"/>
              <a:t>poziomu</a:t>
            </a:r>
            <a:r>
              <a:rPr lang="en-US" sz="2400" b="1" dirty="0"/>
              <a:t> </a:t>
            </a:r>
            <a:r>
              <a:rPr lang="en-US" sz="2400" b="1" dirty="0" err="1"/>
              <a:t>lęku</a:t>
            </a:r>
            <a:r>
              <a:rPr lang="en-US" sz="2400" b="1" dirty="0"/>
              <a:t> </a:t>
            </a:r>
            <a:r>
              <a:rPr lang="en-US" sz="2400" b="1" dirty="0" err="1"/>
              <a:t>i</a:t>
            </a:r>
            <a:r>
              <a:rPr lang="en-US" sz="2400" b="1" dirty="0"/>
              <a:t> </a:t>
            </a:r>
            <a:r>
              <a:rPr lang="en-US" sz="2400" b="1" dirty="0" err="1"/>
              <a:t>stanów</a:t>
            </a:r>
            <a:r>
              <a:rPr lang="en-US" sz="2400" b="1" dirty="0"/>
              <a:t> </a:t>
            </a:r>
            <a:r>
              <a:rPr lang="en-US" sz="2400" b="1" dirty="0" err="1"/>
              <a:t>depresyjnych</a:t>
            </a:r>
            <a:r>
              <a:rPr lang="en-US" sz="2400" b="1" dirty="0"/>
              <a:t>,</a:t>
            </a:r>
            <a:r>
              <a:rPr lang="pl-PL" sz="2400" dirty="0"/>
              <a:t/>
            </a:r>
            <a:br>
              <a:rPr lang="pl-PL" sz="2400" dirty="0"/>
            </a:br>
            <a:r>
              <a:rPr lang="en-US" sz="2400" b="1" dirty="0"/>
              <a:t>- </a:t>
            </a:r>
            <a:r>
              <a:rPr lang="en-US" sz="2400" b="1" dirty="0" err="1"/>
              <a:t>poprawienie</a:t>
            </a:r>
            <a:r>
              <a:rPr lang="en-US" sz="2400" b="1" dirty="0"/>
              <a:t> </a:t>
            </a:r>
            <a:r>
              <a:rPr lang="en-US" sz="2400" b="1" dirty="0" err="1"/>
              <a:t>jakości</a:t>
            </a:r>
            <a:r>
              <a:rPr lang="en-US" sz="2400" b="1" dirty="0"/>
              <a:t> </a:t>
            </a:r>
            <a:r>
              <a:rPr lang="en-US" sz="2400" b="1" dirty="0" err="1"/>
              <a:t>snu</a:t>
            </a:r>
            <a:r>
              <a:rPr lang="en-US" sz="2400" b="1" dirty="0"/>
              <a:t>.</a:t>
            </a:r>
            <a:r>
              <a:rPr lang="pl-PL" sz="2400" dirty="0"/>
              <a:t/>
            </a:r>
            <a:br>
              <a:rPr lang="pl-PL" sz="2400" dirty="0"/>
            </a:br>
            <a:endParaRPr lang="pl-PL" sz="2400" dirty="0"/>
          </a:p>
        </p:txBody>
      </p:sp>
      <p:pic>
        <p:nvPicPr>
          <p:cNvPr id="5" name="Symbol zastępczy zawartości 4">
            <a:extLst>
              <a:ext uri="{FF2B5EF4-FFF2-40B4-BE49-F238E27FC236}">
                <a16:creationId xmlns:a16="http://schemas.microsoft.com/office/drawing/2014/main" xmlns="" id="{AB4F0E08-E59A-4684-AA6F-182F20BEE6F4}"/>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854036" y="2812473"/>
            <a:ext cx="6248399" cy="3835038"/>
          </a:xfrm>
        </p:spPr>
      </p:pic>
    </p:spTree>
    <p:extLst>
      <p:ext uri="{BB962C8B-B14F-4D97-AF65-F5344CB8AC3E}">
        <p14:creationId xmlns:p14="http://schemas.microsoft.com/office/powerpoint/2010/main" xmlns="" val="3853687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94AC210-8AEA-4B38-95DE-4F5C6BD66FF1}"/>
              </a:ext>
            </a:extLst>
          </p:cNvPr>
          <p:cNvSpPr>
            <a:spLocks noGrp="1"/>
          </p:cNvSpPr>
          <p:nvPr>
            <p:ph type="title"/>
          </p:nvPr>
        </p:nvSpPr>
        <p:spPr>
          <a:xfrm>
            <a:off x="838200" y="365125"/>
            <a:ext cx="10515600" cy="2114839"/>
          </a:xfrm>
        </p:spPr>
        <p:txBody>
          <a:bodyPr>
            <a:normAutofit fontScale="90000"/>
          </a:bodyPr>
          <a:lstStyle/>
          <a:p>
            <a:r>
              <a:rPr lang="en-US" sz="2400" b="1" dirty="0"/>
              <a:t>W </a:t>
            </a:r>
            <a:r>
              <a:rPr lang="en-US" sz="2400" b="1" dirty="0" err="1"/>
              <a:t>układzie</a:t>
            </a:r>
            <a:r>
              <a:rPr lang="en-US" sz="2400" b="1" dirty="0"/>
              <a:t> </a:t>
            </a:r>
            <a:r>
              <a:rPr lang="en-US" sz="2400" b="1" dirty="0" err="1"/>
              <a:t>hormonalnym</a:t>
            </a:r>
            <a:r>
              <a:rPr lang="en-US" sz="2400" b="1" dirty="0"/>
              <a:t> </a:t>
            </a:r>
            <a:r>
              <a:rPr lang="en-US" sz="2400" b="1" dirty="0" err="1"/>
              <a:t>ruch</a:t>
            </a:r>
            <a:r>
              <a:rPr lang="en-US" sz="2400" b="1" dirty="0"/>
              <a:t>:</a:t>
            </a:r>
            <a:r>
              <a:rPr lang="pl-PL" sz="2400" dirty="0"/>
              <a:t/>
            </a:r>
            <a:br>
              <a:rPr lang="pl-PL" sz="2400" dirty="0"/>
            </a:br>
            <a:r>
              <a:rPr lang="en-US" sz="2400" b="1" dirty="0"/>
              <a:t>- ma </a:t>
            </a:r>
            <a:r>
              <a:rPr lang="en-US" sz="2400" b="1" dirty="0" err="1"/>
              <a:t>korzystny</a:t>
            </a:r>
            <a:r>
              <a:rPr lang="en-US" sz="2400" b="1" dirty="0"/>
              <a:t> </a:t>
            </a:r>
            <a:r>
              <a:rPr lang="en-US" sz="2400" b="1" dirty="0" err="1"/>
              <a:t>wpływ</a:t>
            </a:r>
            <a:r>
              <a:rPr lang="en-US" sz="2400" b="1" dirty="0"/>
              <a:t> </a:t>
            </a:r>
            <a:r>
              <a:rPr lang="en-US" sz="2400" b="1" dirty="0" err="1"/>
              <a:t>na</a:t>
            </a:r>
            <a:r>
              <a:rPr lang="en-US" sz="2400" b="1" dirty="0"/>
              <a:t> </a:t>
            </a:r>
            <a:r>
              <a:rPr lang="en-US" sz="2400" b="1" dirty="0" err="1"/>
              <a:t>budowę</a:t>
            </a:r>
            <a:r>
              <a:rPr lang="en-US" sz="2400" b="1" dirty="0"/>
              <a:t> </a:t>
            </a:r>
            <a:r>
              <a:rPr lang="en-US" sz="2400" b="1" dirty="0" err="1"/>
              <a:t>i</a:t>
            </a:r>
            <a:r>
              <a:rPr lang="en-US" sz="2400" b="1" dirty="0"/>
              <a:t> </a:t>
            </a:r>
            <a:r>
              <a:rPr lang="en-US" sz="2400" b="1" dirty="0" err="1"/>
              <a:t>czynność</a:t>
            </a:r>
            <a:r>
              <a:rPr lang="en-US" sz="2400" b="1" dirty="0"/>
              <a:t> </a:t>
            </a:r>
            <a:r>
              <a:rPr lang="en-US" sz="2400" b="1" dirty="0" err="1"/>
              <a:t>przysadki</a:t>
            </a:r>
            <a:r>
              <a:rPr lang="en-US" sz="2400" b="1" dirty="0"/>
              <a:t> </a:t>
            </a:r>
            <a:r>
              <a:rPr lang="en-US" sz="2400" b="1" dirty="0" err="1"/>
              <a:t>mózgowej</a:t>
            </a:r>
            <a:r>
              <a:rPr lang="en-US" sz="2400" b="1" dirty="0"/>
              <a:t>, co </a:t>
            </a:r>
            <a:r>
              <a:rPr lang="en-US" sz="2400" b="1" dirty="0" err="1"/>
              <a:t>może</a:t>
            </a:r>
            <a:r>
              <a:rPr lang="en-US" sz="2400" b="1" dirty="0"/>
              <a:t> </a:t>
            </a:r>
            <a:r>
              <a:rPr lang="en-US" sz="2400" b="1" dirty="0" err="1"/>
              <a:t>odzwierciedlić</a:t>
            </a:r>
            <a:r>
              <a:rPr lang="en-US" sz="2400" b="1" dirty="0"/>
              <a:t> </a:t>
            </a:r>
            <a:r>
              <a:rPr lang="en-US" sz="2400" b="1" dirty="0" err="1"/>
              <a:t>się</a:t>
            </a:r>
            <a:r>
              <a:rPr lang="en-US" sz="2400" b="1" dirty="0"/>
              <a:t> w </a:t>
            </a:r>
            <a:r>
              <a:rPr lang="en-US" sz="2400" b="1" dirty="0" err="1"/>
              <a:t>procesie</a:t>
            </a:r>
            <a:r>
              <a:rPr lang="en-US" sz="2400" b="1" dirty="0"/>
              <a:t> </a:t>
            </a:r>
            <a:r>
              <a:rPr lang="en-US" sz="2400" b="1" dirty="0" err="1"/>
              <a:t>zwiększenia</a:t>
            </a:r>
            <a:r>
              <a:rPr lang="en-US" sz="2400" b="1" dirty="0"/>
              <a:t> </a:t>
            </a:r>
            <a:r>
              <a:rPr lang="en-US" sz="2400" b="1" dirty="0" err="1"/>
              <a:t>rozwoju</a:t>
            </a:r>
            <a:r>
              <a:rPr lang="en-US" sz="2400" b="1" dirty="0"/>
              <a:t> </a:t>
            </a:r>
            <a:r>
              <a:rPr lang="en-US" sz="2400" b="1" dirty="0" err="1"/>
              <a:t>fizycznego</a:t>
            </a:r>
            <a:r>
              <a:rPr lang="en-US" sz="2400" b="1" dirty="0"/>
              <a:t>.</a:t>
            </a:r>
            <a:r>
              <a:rPr lang="pl-PL" sz="2400" dirty="0"/>
              <a:t/>
            </a:r>
            <a:br>
              <a:rPr lang="pl-PL" sz="2400" dirty="0"/>
            </a:br>
            <a:r>
              <a:rPr lang="en-US" sz="2400" b="1" dirty="0"/>
              <a:t>- ma </a:t>
            </a:r>
            <a:r>
              <a:rPr lang="en-US" sz="2400" b="1" dirty="0" err="1"/>
              <a:t>wpływ</a:t>
            </a:r>
            <a:r>
              <a:rPr lang="en-US" sz="2400" b="1" dirty="0"/>
              <a:t> </a:t>
            </a:r>
            <a:r>
              <a:rPr lang="en-US" sz="2400" b="1" dirty="0" err="1"/>
              <a:t>na</a:t>
            </a:r>
            <a:r>
              <a:rPr lang="en-US" sz="2400" b="1" dirty="0"/>
              <a:t> </a:t>
            </a:r>
            <a:r>
              <a:rPr lang="en-US" sz="2400" b="1" dirty="0" err="1"/>
              <a:t>czynności</a:t>
            </a:r>
            <a:r>
              <a:rPr lang="en-US" sz="2400" b="1" dirty="0"/>
              <a:t> </a:t>
            </a:r>
            <a:r>
              <a:rPr lang="en-US" sz="2400" b="1" dirty="0" err="1"/>
              <a:t>innych</a:t>
            </a:r>
            <a:r>
              <a:rPr lang="en-US" sz="2400" b="1" dirty="0"/>
              <a:t> </a:t>
            </a:r>
            <a:r>
              <a:rPr lang="en-US" sz="2400" b="1" dirty="0" err="1"/>
              <a:t>gruczołów</a:t>
            </a:r>
            <a:r>
              <a:rPr lang="en-US" sz="2400" b="1" dirty="0"/>
              <a:t> </a:t>
            </a:r>
            <a:r>
              <a:rPr lang="en-US" sz="2400" b="1" dirty="0" err="1"/>
              <a:t>tj</a:t>
            </a:r>
            <a:r>
              <a:rPr lang="en-US" sz="2400" b="1" dirty="0"/>
              <a:t>. </a:t>
            </a:r>
            <a:r>
              <a:rPr lang="en-US" sz="2400" b="1" dirty="0" err="1"/>
              <a:t>kory</a:t>
            </a:r>
            <a:r>
              <a:rPr lang="en-US" sz="2400" b="1" dirty="0"/>
              <a:t> </a:t>
            </a:r>
            <a:r>
              <a:rPr lang="en-US" sz="2400" b="1" dirty="0" err="1"/>
              <a:t>nadnerczy</a:t>
            </a:r>
            <a:r>
              <a:rPr lang="en-US" sz="2400" b="1" dirty="0"/>
              <a:t>, </a:t>
            </a:r>
            <a:r>
              <a:rPr lang="en-US" sz="2400" b="1" dirty="0" err="1"/>
              <a:t>tarczycy</a:t>
            </a:r>
            <a:r>
              <a:rPr lang="en-US" sz="2400" b="1" dirty="0"/>
              <a:t> </a:t>
            </a:r>
            <a:r>
              <a:rPr lang="en-US" sz="2400" b="1" dirty="0" err="1"/>
              <a:t>i</a:t>
            </a:r>
            <a:r>
              <a:rPr lang="en-US" sz="2400" b="1" dirty="0"/>
              <a:t> gonad. </a:t>
            </a:r>
            <a:r>
              <a:rPr lang="pl-PL" sz="2400" dirty="0"/>
              <a:t/>
            </a:r>
            <a:br>
              <a:rPr lang="pl-PL" sz="2400" dirty="0"/>
            </a:br>
            <a:endParaRPr lang="pl-PL" sz="2400" dirty="0"/>
          </a:p>
        </p:txBody>
      </p:sp>
      <p:pic>
        <p:nvPicPr>
          <p:cNvPr id="5" name="Symbol zastępczy zawartości 4">
            <a:extLst>
              <a:ext uri="{FF2B5EF4-FFF2-40B4-BE49-F238E27FC236}">
                <a16:creationId xmlns:a16="http://schemas.microsoft.com/office/drawing/2014/main" xmlns="" id="{C2B3247E-4494-478F-9CD8-D7C38E9D16E1}"/>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098208" y="2812473"/>
            <a:ext cx="6644010" cy="3680402"/>
          </a:xfrm>
        </p:spPr>
      </p:pic>
    </p:spTree>
    <p:extLst>
      <p:ext uri="{BB962C8B-B14F-4D97-AF65-F5344CB8AC3E}">
        <p14:creationId xmlns:p14="http://schemas.microsoft.com/office/powerpoint/2010/main" xmlns="" val="3672029412"/>
      </p:ext>
    </p:extLst>
  </p:cSld>
  <p:clrMapOvr>
    <a:masterClrMapping/>
  </p:clrMapOvr>
</p:sld>
</file>

<file path=ppt/theme/theme1.xml><?xml version="1.0" encoding="utf-8"?>
<a:theme xmlns:a="http://schemas.openxmlformats.org/drawingml/2006/main" name="Smuga">
  <a:themeElements>
    <a:clrScheme name="Smu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muga">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124</TotalTime>
  <Words>571</Words>
  <Application>Microsoft Office PowerPoint</Application>
  <PresentationFormat>Niestandardowy</PresentationFormat>
  <Paragraphs>26</Paragraphs>
  <Slides>13</Slides>
  <Notes>0</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Smuga</vt:lpstr>
      <vt:lpstr>Aktywność fizyczna</vt:lpstr>
      <vt:lpstr>Slajd 2</vt:lpstr>
      <vt:lpstr>Wpływ aktywności na organizm</vt:lpstr>
      <vt:lpstr>Wpływ aktywności fizycznej dzieci</vt:lpstr>
      <vt:lpstr>Slajd 5</vt:lpstr>
      <vt:lpstr> W układzie krwionośnym, aktywność fizyczna: -podnosi koncentrację pożądanego cholesterolu HDL; jego ilość w organizmie jest odwrotnie proporcjonalna do ryzyka wystąpienia choroby wieńcowej, - zwiększa metabolizm trójglicerydów i ich kwasów tłuszczowych oraz przemiany glukozy i jej kontroli we krwi12, - zwiększa liczbę czerwonych i białych krwinek oraz poziom hemoglobiny w krwinkach, - podnosi pojemność tlenową krwi; zmniejsza tętno i ciśnienie skurczowe krwi, - zwiększa zdolność transportowania krwi; rośnie ogólna wytrzymałość organizmu na zmęczenie, - sprawia, że serce stymulowane częstym wysiłkiem rozrasta się, jego praca staje się ekonomiczniejsza. </vt:lpstr>
      <vt:lpstr>W układzie oddechowym: - następuje zwiększenie pojemności płuc, - powiększa się głębokość oddechu i zużycie tlenu; o ok. 25% podnosi się pułap tlenowy, - zmniejszona zostaje ilość oddechów na minutę oraz wielkość długu tlenowego. </vt:lpstr>
      <vt:lpstr>W układzie nerwowym występuje m.in.: - dojrzewanie ośrodków ruchowych w mózgu i wzrost motoryczności, - poprawienie szybkości przewodzenia bodźców nerwowych, - polepszenie koordynacji ruchowej i szybkości reakcji na bodźce, - zmniejszenie poziomu lęku i stanów depresyjnych, - poprawienie jakości snu. </vt:lpstr>
      <vt:lpstr>W układzie hormonalnym ruch: - ma korzystny wpływ na budowę i czynność przysadki mózgowej, co może odzwierciedlić się w procesie zwiększenia rozwoju fizycznego. - ma wpływ na czynności innych gruczołów tj. kory nadnerczy, tarczycy i gonad.  </vt:lpstr>
      <vt:lpstr>Odpowiednie wykorzystywanie ruchu w kształtowaniu powiązań sfery psychicznej i motorycznej przyczynia się do m.in.: - wykształcenia pozytywnej świadomości ciała, - pozytywnych relacji międzyludzkich, - rozwijania odpowiedzialności, pewności siebie i poczucia własnej wartości, - pobudzenia empatii, kreatywności i zdolności społecznych, - poprawy zdrowia psychicznego i fizycznego jak i osiągnięć szkolnych, - zwiększenia zdolności samostanowienia, samorealizacji, tolerancji, solidarności, opanowania i motywacji W badaniach, udowodniono pozytywny wpływ ruchu na wyniki szkolne. Obserwacje dotyczyły umiejętności percepcji, wskaźników inteligencji, osiągnięć szkolnych, testów werbalnych i matematycznych oraz poziomu gotowości szkolnej. Szczególnie ważne, dla poprawy oraz utrzymania sprawności i funkcji umysłu w okresie pełnej dorosłości, jest możliwie najwcześniejsze podejmowanie aktywności ruchowej. </vt:lpstr>
      <vt:lpstr>Ostatnie badania wykazały jednak, że aktywność fizyczna (3 miesiące treningu aerobowego) stymuluje mózg do wytwarzania nowych komórek mózgowych i nowych neuronów w tzw. zakręcie zębatym hipokampa (obszarze odpowiedzialnym za pamięć, poznanie, skupienie i podzielność uwagi, uczenie się, emocje). Intensywny trening, skłania mózg do tworzenia gęstych połączeń nerwowych i nowych komórek. Pod wpływem ćwiczeń, następuje wydzielanie tzw. mózgopochodnego czynnika wzrostu nerwów BDNF; mózg z małą ilością tego czynnika zamyka się na nowe informacje. Aktywność ruchowa może powstrzymywać rozwój choroby Alzheimera, ADHD czy innych zaburzeń psychoruchowych.    Naukowcy udowodnili, że około 50% zdolności uczenia się rozwija się do czwartego roku życia, a dalsze 30% przed ukończeniem roku ósmego. W tych latach, tworzą się właśnie główne drogi nerwowe, umożliwiające naukę przez całe życie. Będą się one tworzyć nadal, jednak podstawy rodzą się w tym okresie. Aktywność ruchowa, spełnia więc kluczową rolę w procesie rozwoju młodego człowieka a szczególnie małych dzieci. Przykładowo, badania wykazały, że już 15 minut kołysania, masowania, turlania i głaskania wcześniaka wykonywane czterokrotnie w ciągu dnia, znacznie poprawia jego koordynację ruchową i co się z tym wiąże, zdolność uczenia się. Dzieje się tak, gdyż stymulowany jest tzw. układ przedsionkowy. Dzieci, przez regularnie uprawianie ćwiczeń fizycznych, wydatnie wspierają rozwój mózgu.  </vt:lpstr>
      <vt:lpstr>Jak ważny jest ruch od najmłodszych lat, świadczy fakt, że dzieci, które opuszczają etap pełzania i przechodzą od razu do raczkowania, mogą mieć później problem z wykształceniem idealnej zbieżności widzenia. Dlatego nie wskazane jest np. ubieranie dziecka w ciasne ubranka, uniemożliwiające swobodne poruszanie się. Opuszczenie etapu raczkowania bądź pełzania, wiąże się też z częstymi problemami w koordynowaniu obu półkul mózgowych. </vt:lpstr>
      <vt:lpstr>Okres wczesnego dzieciństwa (od urodzenia do około 6. rż.) charakteryzuje najbardziej dynamiczne tempo rozwoju motorycznego oraz ogromna ruchliwość dziecka. Im młodsze jest dziecko, tym ma większą potrzebę („głód”) ruchu, pobudzenie ruchowe, „rozrzutność” ruchową. Ta hiperaktywność dziecka (uwarunkowana m.in. niedojrzałością układu nerwowego, a zwłaszcza niezakończonym procesem mielinizacji) wiąże się z obciążeniem wysiłkowym, co w naturalny sposób stymuluje i wspomaga rozwój motoryki i funkcji zaopatrzenia tlenowego. Dziecko ma przy tym zdolność do samoregulacji wysiłku. Dzieci starze są zniechęcone do aktywności fizycznej ponieważ czują duży nacisk na ćwieczenia w szkole. W przedszkolu mąją aktywność fizyczną po przez zabawe, a nagle gdy przechodzą do szkoły są zmuszane do ćwiczeń, rywalizacji z kolegami/ koleżankami. Aktywność zmienia sie dla nich diemetralnie z przyjemnej zabawy na obowiązek.  Kształtowanie nawyku systematycznej aktywności fizycznej u dzieci jest bardzo ważna ponieważ w dalszym życiu będzie im łatwiej ćwiczyć ponieważ to będzie dla nich takie normalne, że tak lubią, lepiej się wtedy czują itp.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Linek</dc:creator>
  <cp:lastModifiedBy>Nauczyciel</cp:lastModifiedBy>
  <cp:revision>7</cp:revision>
  <dcterms:created xsi:type="dcterms:W3CDTF">2018-12-09T18:45:35Z</dcterms:created>
  <dcterms:modified xsi:type="dcterms:W3CDTF">2019-03-18T06:26:27Z</dcterms:modified>
</cp:coreProperties>
</file>